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Open Sans 1 Bold" panose="020B0806030504020204" pitchFamily="34" charset="0"/>
      <p:regular r:id="rId26"/>
      <p:bold r:id="rId27"/>
    </p:embeddedFont>
    <p:embeddedFont>
      <p:font typeface="Open Sans 2" pitchFamily="2" charset="0"/>
      <p:regular r:id="rId28"/>
    </p:embeddedFont>
    <p:embeddedFont>
      <p:font typeface="Open Sans 2 Bold" pitchFamily="2" charset="0"/>
      <p:regular r:id="rId29"/>
      <p:bold r:id="rId30"/>
    </p:embeddedFont>
    <p:embeddedFont>
      <p:font typeface="Times New Roman MT" panose="02030502070405020303" pitchFamily="18" charset="77"/>
      <p:regular r:id="rId31"/>
    </p:embeddedFont>
    <p:embeddedFont>
      <p:font typeface="Times New Roman MT Bold" panose="02030802070405020303" pitchFamily="18" charset="77"/>
      <p:regular r:id="rId32"/>
      <p:bold r:id="rId33"/>
    </p:embeddedFont>
    <p:embeddedFont>
      <p:font typeface="Times New Roman MT Condensed Bold" panose="02030806070405020303" pitchFamily="18" charset="77"/>
      <p:regular r:id="rId34"/>
      <p:bold r:id="rId35"/>
    </p:embeddedFont>
    <p:embeddedFont>
      <p:font typeface="Times New Roman MT Italics" panose="02030502070405090303" pitchFamily="18" charset="77"/>
      <p:regular r:id="rId36"/>
      <p:italic r:id="rId37"/>
    </p:embeddedFont>
    <p:embeddedFont>
      <p:font typeface="Times New Roman MT Semi-Bold" panose="02030702070405020303" pitchFamily="18" charset="77"/>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77" d="100"/>
          <a:sy n="77" d="100"/>
        </p:scale>
        <p:origin x="88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6.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0" Type="http://schemas.openxmlformats.org/officeDocument/2006/relationships/image" Target="../media/image5.png"/><Relationship Id="rId4" Type="http://schemas.openxmlformats.org/officeDocument/2006/relationships/image" Target="../media/image88.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jpeg"/><Relationship Id="rId7" Type="http://schemas.openxmlformats.org/officeDocument/2006/relationships/image" Target="../media/image31.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1622" y="-767350"/>
            <a:ext cx="22013892" cy="12354774"/>
          </a:xfrm>
          <a:custGeom>
            <a:avLst/>
            <a:gdLst/>
            <a:ahLst/>
            <a:cxnLst/>
            <a:rect l="l" t="t" r="r" b="b"/>
            <a:pathLst>
              <a:path w="22013892" h="12354774">
                <a:moveTo>
                  <a:pt x="0" y="0"/>
                </a:moveTo>
                <a:lnTo>
                  <a:pt x="22013891" y="0"/>
                </a:lnTo>
                <a:lnTo>
                  <a:pt x="22013891" y="12354775"/>
                </a:lnTo>
                <a:lnTo>
                  <a:pt x="0" y="12354775"/>
                </a:lnTo>
                <a:lnTo>
                  <a:pt x="0" y="0"/>
                </a:lnTo>
                <a:close/>
              </a:path>
            </a:pathLst>
          </a:custGeom>
          <a:blipFill>
            <a:blip r:embed="rId2"/>
            <a:stretch>
              <a:fillRect t="-9467" b="-9467"/>
            </a:stretch>
          </a:blipFill>
        </p:spPr>
        <p:txBody>
          <a:bodyPr/>
          <a:lstStyle/>
          <a:p>
            <a:endParaRPr lang="es-ES"/>
          </a:p>
        </p:txBody>
      </p:sp>
      <p:grpSp>
        <p:nvGrpSpPr>
          <p:cNvPr id="3" name="Group 3"/>
          <p:cNvGrpSpPr/>
          <p:nvPr/>
        </p:nvGrpSpPr>
        <p:grpSpPr>
          <a:xfrm>
            <a:off x="-1119439" y="0"/>
            <a:ext cx="22453902" cy="11711713"/>
            <a:chOff x="0" y="0"/>
            <a:chExt cx="5913785" cy="3084566"/>
          </a:xfrm>
        </p:grpSpPr>
        <p:sp>
          <p:nvSpPr>
            <p:cNvPr id="4" name="Freeform 4"/>
            <p:cNvSpPr/>
            <p:nvPr/>
          </p:nvSpPr>
          <p:spPr>
            <a:xfrm>
              <a:off x="0" y="0"/>
              <a:ext cx="5913785" cy="3084567"/>
            </a:xfrm>
            <a:custGeom>
              <a:avLst/>
              <a:gdLst/>
              <a:ahLst/>
              <a:cxnLst/>
              <a:rect l="l" t="t" r="r" b="b"/>
              <a:pathLst>
                <a:path w="5913785" h="3084567">
                  <a:moveTo>
                    <a:pt x="0" y="0"/>
                  </a:moveTo>
                  <a:lnTo>
                    <a:pt x="5913785" y="0"/>
                  </a:lnTo>
                  <a:lnTo>
                    <a:pt x="5913785" y="3084567"/>
                  </a:lnTo>
                  <a:lnTo>
                    <a:pt x="0" y="3084567"/>
                  </a:lnTo>
                  <a:close/>
                </a:path>
              </a:pathLst>
            </a:custGeom>
            <a:solidFill>
              <a:srgbClr val="E4F8FF">
                <a:alpha val="28627"/>
              </a:srgbClr>
            </a:solidFill>
          </p:spPr>
          <p:txBody>
            <a:bodyPr/>
            <a:lstStyle/>
            <a:p>
              <a:endParaRPr lang="es-ES"/>
            </a:p>
          </p:txBody>
        </p:sp>
        <p:sp>
          <p:nvSpPr>
            <p:cNvPr id="5" name="TextBox 5"/>
            <p:cNvSpPr txBox="1"/>
            <p:nvPr/>
          </p:nvSpPr>
          <p:spPr>
            <a:xfrm>
              <a:off x="0" y="-38100"/>
              <a:ext cx="5913785" cy="312266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999392" y="8660118"/>
            <a:ext cx="5945120" cy="809099"/>
          </a:xfrm>
          <a:custGeom>
            <a:avLst/>
            <a:gdLst/>
            <a:ahLst/>
            <a:cxnLst/>
            <a:rect l="l" t="t" r="r" b="b"/>
            <a:pathLst>
              <a:path w="5945120" h="809099">
                <a:moveTo>
                  <a:pt x="0" y="0"/>
                </a:moveTo>
                <a:lnTo>
                  <a:pt x="5945120" y="0"/>
                </a:lnTo>
                <a:lnTo>
                  <a:pt x="5945120" y="809099"/>
                </a:lnTo>
                <a:lnTo>
                  <a:pt x="0" y="809099"/>
                </a:lnTo>
                <a:lnTo>
                  <a:pt x="0" y="0"/>
                </a:lnTo>
                <a:close/>
              </a:path>
            </a:pathLst>
          </a:custGeom>
          <a:blipFill>
            <a:blip r:embed="rId3"/>
            <a:stretch>
              <a:fillRect/>
            </a:stretch>
          </a:blipFill>
        </p:spPr>
        <p:txBody>
          <a:bodyPr/>
          <a:lstStyle/>
          <a:p>
            <a:endParaRPr lang="es-ES"/>
          </a:p>
        </p:txBody>
      </p:sp>
      <p:sp>
        <p:nvSpPr>
          <p:cNvPr id="7" name="Freeform 7"/>
          <p:cNvSpPr/>
          <p:nvPr/>
        </p:nvSpPr>
        <p:spPr>
          <a:xfrm>
            <a:off x="12329237" y="9258300"/>
            <a:ext cx="5577345" cy="732508"/>
          </a:xfrm>
          <a:custGeom>
            <a:avLst/>
            <a:gdLst/>
            <a:ahLst/>
            <a:cxnLst/>
            <a:rect l="l" t="t" r="r" b="b"/>
            <a:pathLst>
              <a:path w="5577345" h="732508">
                <a:moveTo>
                  <a:pt x="0" y="0"/>
                </a:moveTo>
                <a:lnTo>
                  <a:pt x="5577345" y="0"/>
                </a:lnTo>
                <a:lnTo>
                  <a:pt x="5577345" y="732508"/>
                </a:lnTo>
                <a:lnTo>
                  <a:pt x="0" y="732508"/>
                </a:lnTo>
                <a:lnTo>
                  <a:pt x="0" y="0"/>
                </a:lnTo>
                <a:close/>
              </a:path>
            </a:pathLst>
          </a:custGeom>
          <a:blipFill>
            <a:blip r:embed="rId4"/>
            <a:stretch>
              <a:fillRect/>
            </a:stretch>
          </a:blipFill>
        </p:spPr>
        <p:txBody>
          <a:bodyPr/>
          <a:lstStyle/>
          <a:p>
            <a:endParaRPr lang="es-ES"/>
          </a:p>
        </p:txBody>
      </p:sp>
      <p:sp>
        <p:nvSpPr>
          <p:cNvPr id="8" name="Freeform 8"/>
          <p:cNvSpPr/>
          <p:nvPr/>
        </p:nvSpPr>
        <p:spPr>
          <a:xfrm>
            <a:off x="3999392" y="7311332"/>
            <a:ext cx="3306034" cy="913445"/>
          </a:xfrm>
          <a:custGeom>
            <a:avLst/>
            <a:gdLst/>
            <a:ahLst/>
            <a:cxnLst/>
            <a:rect l="l" t="t" r="r" b="b"/>
            <a:pathLst>
              <a:path w="3306034" h="913445">
                <a:moveTo>
                  <a:pt x="0" y="0"/>
                </a:moveTo>
                <a:lnTo>
                  <a:pt x="3306035" y="0"/>
                </a:lnTo>
                <a:lnTo>
                  <a:pt x="3306035" y="913445"/>
                </a:lnTo>
                <a:lnTo>
                  <a:pt x="0" y="913445"/>
                </a:lnTo>
                <a:lnTo>
                  <a:pt x="0" y="0"/>
                </a:lnTo>
                <a:close/>
              </a:path>
            </a:pathLst>
          </a:custGeom>
          <a:blipFill>
            <a:blip r:embed="rId5"/>
            <a:stretch>
              <a:fillRect t="-3384" b="-3384"/>
            </a:stretch>
          </a:blipFill>
        </p:spPr>
        <p:txBody>
          <a:bodyPr/>
          <a:lstStyle/>
          <a:p>
            <a:endParaRPr lang="es-ES"/>
          </a:p>
        </p:txBody>
      </p:sp>
      <p:sp>
        <p:nvSpPr>
          <p:cNvPr id="9" name="Freeform 9"/>
          <p:cNvSpPr/>
          <p:nvPr/>
        </p:nvSpPr>
        <p:spPr>
          <a:xfrm>
            <a:off x="512249" y="7198966"/>
            <a:ext cx="3069759" cy="1025811"/>
          </a:xfrm>
          <a:custGeom>
            <a:avLst/>
            <a:gdLst/>
            <a:ahLst/>
            <a:cxnLst/>
            <a:rect l="l" t="t" r="r" b="b"/>
            <a:pathLst>
              <a:path w="3069759" h="1025811">
                <a:moveTo>
                  <a:pt x="0" y="0"/>
                </a:moveTo>
                <a:lnTo>
                  <a:pt x="3069758" y="0"/>
                </a:lnTo>
                <a:lnTo>
                  <a:pt x="3069758" y="1025811"/>
                </a:lnTo>
                <a:lnTo>
                  <a:pt x="0" y="1025811"/>
                </a:lnTo>
                <a:lnTo>
                  <a:pt x="0" y="0"/>
                </a:lnTo>
                <a:close/>
              </a:path>
            </a:pathLst>
          </a:custGeom>
          <a:blipFill>
            <a:blip r:embed="rId6"/>
            <a:stretch>
              <a:fillRect/>
            </a:stretch>
          </a:blipFill>
        </p:spPr>
        <p:txBody>
          <a:bodyPr/>
          <a:lstStyle/>
          <a:p>
            <a:endParaRPr lang="es-ES"/>
          </a:p>
        </p:txBody>
      </p:sp>
      <p:sp>
        <p:nvSpPr>
          <p:cNvPr id="10" name="Freeform 10"/>
          <p:cNvSpPr/>
          <p:nvPr/>
        </p:nvSpPr>
        <p:spPr>
          <a:xfrm>
            <a:off x="512249" y="8394506"/>
            <a:ext cx="3221509" cy="1610754"/>
          </a:xfrm>
          <a:custGeom>
            <a:avLst/>
            <a:gdLst/>
            <a:ahLst/>
            <a:cxnLst/>
            <a:rect l="l" t="t" r="r" b="b"/>
            <a:pathLst>
              <a:path w="3221509" h="1610754">
                <a:moveTo>
                  <a:pt x="0" y="0"/>
                </a:moveTo>
                <a:lnTo>
                  <a:pt x="3221508" y="0"/>
                </a:lnTo>
                <a:lnTo>
                  <a:pt x="3221508" y="1610755"/>
                </a:lnTo>
                <a:lnTo>
                  <a:pt x="0" y="1610755"/>
                </a:lnTo>
                <a:lnTo>
                  <a:pt x="0" y="0"/>
                </a:lnTo>
                <a:close/>
              </a:path>
            </a:pathLst>
          </a:custGeom>
          <a:blipFill>
            <a:blip r:embed="rId7"/>
            <a:stretch>
              <a:fillRect/>
            </a:stretch>
          </a:blipFill>
        </p:spPr>
        <p:txBody>
          <a:bodyPr/>
          <a:lstStyle/>
          <a:p>
            <a:endParaRPr lang="es-ES"/>
          </a:p>
        </p:txBody>
      </p:sp>
      <p:grpSp>
        <p:nvGrpSpPr>
          <p:cNvPr id="11" name="Group 11"/>
          <p:cNvGrpSpPr/>
          <p:nvPr/>
        </p:nvGrpSpPr>
        <p:grpSpPr>
          <a:xfrm>
            <a:off x="5652409" y="4489513"/>
            <a:ext cx="7987391" cy="1949387"/>
            <a:chOff x="0" y="0"/>
            <a:chExt cx="9310908" cy="2110410"/>
          </a:xfrm>
        </p:grpSpPr>
        <p:grpSp>
          <p:nvGrpSpPr>
            <p:cNvPr id="12" name="Group 12"/>
            <p:cNvGrpSpPr/>
            <p:nvPr/>
          </p:nvGrpSpPr>
          <p:grpSpPr>
            <a:xfrm>
              <a:off x="0" y="0"/>
              <a:ext cx="9310908" cy="2110410"/>
              <a:chOff x="0" y="0"/>
              <a:chExt cx="1839192" cy="416871"/>
            </a:xfrm>
          </p:grpSpPr>
          <p:sp>
            <p:nvSpPr>
              <p:cNvPr id="13" name="Freeform 13"/>
              <p:cNvSpPr/>
              <p:nvPr/>
            </p:nvSpPr>
            <p:spPr>
              <a:xfrm>
                <a:off x="0" y="0"/>
                <a:ext cx="1839192" cy="416871"/>
              </a:xfrm>
              <a:custGeom>
                <a:avLst/>
                <a:gdLst/>
                <a:ahLst/>
                <a:cxnLst/>
                <a:rect l="l" t="t" r="r" b="b"/>
                <a:pathLst>
                  <a:path w="1839192" h="416871">
                    <a:moveTo>
                      <a:pt x="0" y="0"/>
                    </a:moveTo>
                    <a:lnTo>
                      <a:pt x="1839192" y="0"/>
                    </a:lnTo>
                    <a:lnTo>
                      <a:pt x="1839192" y="416871"/>
                    </a:lnTo>
                    <a:lnTo>
                      <a:pt x="0" y="416871"/>
                    </a:lnTo>
                    <a:close/>
                  </a:path>
                </a:pathLst>
              </a:custGeom>
              <a:solidFill>
                <a:srgbClr val="E4F8FF"/>
              </a:solidFill>
              <a:ln w="28575" cap="sq">
                <a:solidFill>
                  <a:srgbClr val="1C2120"/>
                </a:solidFill>
                <a:prstDash val="solid"/>
                <a:miter/>
              </a:ln>
            </p:spPr>
            <p:txBody>
              <a:bodyPr/>
              <a:lstStyle/>
              <a:p>
                <a:endParaRPr lang="es-ES"/>
              </a:p>
            </p:txBody>
          </p:sp>
          <p:sp>
            <p:nvSpPr>
              <p:cNvPr id="14" name="TextBox 14"/>
              <p:cNvSpPr txBox="1"/>
              <p:nvPr/>
            </p:nvSpPr>
            <p:spPr>
              <a:xfrm>
                <a:off x="0" y="-38100"/>
                <a:ext cx="1839192" cy="45497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43476" y="121483"/>
              <a:ext cx="8823954" cy="1441574"/>
            </a:xfrm>
            <a:prstGeom prst="rect">
              <a:avLst/>
            </a:prstGeom>
          </p:spPr>
          <p:txBody>
            <a:bodyPr lIns="0" tIns="0" rIns="0" bIns="0" rtlCol="0" anchor="t">
              <a:spAutoFit/>
            </a:bodyPr>
            <a:lstStyle/>
            <a:p>
              <a:pPr algn="ctr">
                <a:lnSpc>
                  <a:spcPts val="3445"/>
                </a:lnSpc>
              </a:pPr>
              <a:r>
                <a:rPr lang="en-US" sz="3445" spc="-68" dirty="0">
                  <a:solidFill>
                    <a:srgbClr val="1C2120"/>
                  </a:solidFill>
                  <a:latin typeface="Times New Roman MT"/>
                  <a:ea typeface="Times New Roman MT"/>
                  <a:cs typeface="Times New Roman MT"/>
                  <a:sym typeface="Times New Roman MT"/>
                </a:rPr>
                <a:t>CARMEN PENA DÍAZ</a:t>
              </a:r>
            </a:p>
            <a:p>
              <a:pPr algn="ctr">
                <a:lnSpc>
                  <a:spcPts val="3445"/>
                </a:lnSpc>
              </a:pPr>
              <a:endParaRPr lang="en-US" sz="3445" spc="-68" dirty="0">
                <a:solidFill>
                  <a:srgbClr val="1C2120"/>
                </a:solidFill>
                <a:latin typeface="Times New Roman MT"/>
                <a:ea typeface="Times New Roman MT"/>
                <a:cs typeface="Times New Roman MT"/>
                <a:sym typeface="Times New Roman MT"/>
              </a:endParaRPr>
            </a:p>
            <a:p>
              <a:pPr algn="ctr">
                <a:lnSpc>
                  <a:spcPts val="3445"/>
                </a:lnSpc>
              </a:pPr>
              <a:r>
                <a:rPr lang="en-US" sz="3445" spc="-68" dirty="0">
                  <a:solidFill>
                    <a:srgbClr val="1C2120"/>
                  </a:solidFill>
                  <a:latin typeface="Times New Roman MT"/>
                  <a:ea typeface="Times New Roman MT"/>
                  <a:cs typeface="Times New Roman MT"/>
                  <a:sym typeface="Times New Roman MT"/>
                </a:rPr>
                <a:t>CANDELAS BAYÓN CENITAGOYA</a:t>
              </a:r>
            </a:p>
          </p:txBody>
        </p:sp>
      </p:grpSp>
      <p:sp>
        <p:nvSpPr>
          <p:cNvPr id="16" name="TextBox 16"/>
          <p:cNvSpPr txBox="1"/>
          <p:nvPr/>
        </p:nvSpPr>
        <p:spPr>
          <a:xfrm>
            <a:off x="2610563" y="1901135"/>
            <a:ext cx="13066873" cy="2475678"/>
          </a:xfrm>
          <a:prstGeom prst="rect">
            <a:avLst/>
          </a:prstGeom>
        </p:spPr>
        <p:txBody>
          <a:bodyPr lIns="0" tIns="0" rIns="0" bIns="0" rtlCol="0" anchor="t">
            <a:spAutoFit/>
          </a:bodyPr>
          <a:lstStyle/>
          <a:p>
            <a:pPr algn="ctr">
              <a:lnSpc>
                <a:spcPts val="4704"/>
              </a:lnSpc>
            </a:pPr>
            <a:r>
              <a:rPr lang="en-US" sz="5600" b="1" spc="-302" dirty="0">
                <a:solidFill>
                  <a:srgbClr val="1C2120"/>
                </a:solidFill>
                <a:latin typeface="Times New Roman MT Semi-Bold"/>
                <a:ea typeface="Times New Roman MT Semi-Bold"/>
                <a:cs typeface="Times New Roman MT Semi-Bold"/>
                <a:sym typeface="Times New Roman MT Semi-Bold"/>
              </a:rPr>
              <a:t>COMMUNITY INTERPRETING AND LANGUAGES OF LESSER DIFFUSION: THE ERASMUS+ PROJECT </a:t>
            </a:r>
            <a:r>
              <a:rPr lang="en-US" sz="5600" b="1" i="1" spc="-302" dirty="0">
                <a:solidFill>
                  <a:srgbClr val="1C2120"/>
                </a:solidFill>
                <a:latin typeface="Times New Roman MT Semi-Bold"/>
                <a:ea typeface="Times New Roman MT Semi-Bold"/>
                <a:cs typeface="Times New Roman MT Semi-Bold"/>
                <a:sym typeface="Times New Roman MT Semi-Bold"/>
              </a:rPr>
              <a:t>DIALOGOS</a:t>
            </a:r>
            <a:r>
              <a:rPr lang="en-US" sz="5600" b="1" spc="-302" dirty="0">
                <a:solidFill>
                  <a:srgbClr val="1C2120"/>
                </a:solidFill>
                <a:latin typeface="Times New Roman MT Semi-Bold"/>
                <a:ea typeface="Times New Roman MT Semi-Bold"/>
                <a:cs typeface="Times New Roman MT Semi-Bold"/>
                <a:sym typeface="Times New Roman MT Semi-Bold"/>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302483"/>
            <a:ext cx="18288000" cy="3237902"/>
            <a:chOff x="0" y="0"/>
            <a:chExt cx="4816593" cy="852781"/>
          </a:xfrm>
        </p:grpSpPr>
        <p:sp>
          <p:nvSpPr>
            <p:cNvPr id="3" name="Freeform 3"/>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4" name="TextBox 4"/>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
        <p:nvSpPr>
          <p:cNvPr id="5" name="Freeform 5"/>
          <p:cNvSpPr/>
          <p:nvPr/>
        </p:nvSpPr>
        <p:spPr>
          <a:xfrm>
            <a:off x="6719686" y="5143500"/>
            <a:ext cx="2856095" cy="2856095"/>
          </a:xfrm>
          <a:custGeom>
            <a:avLst/>
            <a:gdLst/>
            <a:ahLst/>
            <a:cxnLst/>
            <a:rect l="l" t="t" r="r" b="b"/>
            <a:pathLst>
              <a:path w="2856095" h="2856095">
                <a:moveTo>
                  <a:pt x="0" y="0"/>
                </a:moveTo>
                <a:lnTo>
                  <a:pt x="2856095" y="0"/>
                </a:lnTo>
                <a:lnTo>
                  <a:pt x="2856095" y="2856095"/>
                </a:lnTo>
                <a:lnTo>
                  <a:pt x="0" y="2856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6" name="TextBox 6"/>
          <p:cNvSpPr txBox="1"/>
          <p:nvPr/>
        </p:nvSpPr>
        <p:spPr>
          <a:xfrm>
            <a:off x="1258865" y="682220"/>
            <a:ext cx="15468714" cy="1007948"/>
          </a:xfrm>
          <a:prstGeom prst="rect">
            <a:avLst/>
          </a:prstGeom>
        </p:spPr>
        <p:txBody>
          <a:bodyPr lIns="0" tIns="0" rIns="0" bIns="0" rtlCol="0" anchor="t">
            <a:spAutoFit/>
          </a:bodyPr>
          <a:lstStyle/>
          <a:p>
            <a:pPr marL="0" lvl="1" indent="0" algn="l">
              <a:lnSpc>
                <a:spcPts val="6585"/>
              </a:lnSpc>
              <a:spcBef>
                <a:spcPct val="0"/>
              </a:spcBef>
            </a:pPr>
            <a:r>
              <a:rPr lang="en-US" sz="6789" b="1">
                <a:solidFill>
                  <a:srgbClr val="1800AD"/>
                </a:solidFill>
                <a:latin typeface="Times New Roman MT Bold"/>
                <a:ea typeface="Times New Roman MT Bold"/>
                <a:cs typeface="Times New Roman MT Bold"/>
                <a:sym typeface="Times New Roman MT Bold"/>
              </a:rPr>
              <a:t>Professional’s survey</a:t>
            </a:r>
          </a:p>
        </p:txBody>
      </p:sp>
      <p:sp>
        <p:nvSpPr>
          <p:cNvPr id="7" name="TextBox 7"/>
          <p:cNvSpPr txBox="1"/>
          <p:nvPr/>
        </p:nvSpPr>
        <p:spPr>
          <a:xfrm>
            <a:off x="1258865" y="3730161"/>
            <a:ext cx="6290382" cy="2731429"/>
          </a:xfrm>
          <a:prstGeom prst="rect">
            <a:avLst/>
          </a:prstGeom>
        </p:spPr>
        <p:txBody>
          <a:bodyPr lIns="0" tIns="0" rIns="0" bIns="0" rtlCol="0" anchor="t">
            <a:spAutoFit/>
          </a:bodyPr>
          <a:lstStyle/>
          <a:p>
            <a:pPr marL="565209" lvl="1" indent="-282604" algn="l">
              <a:lnSpc>
                <a:spcPts val="3534"/>
              </a:lnSpc>
              <a:buFont typeface="Arial"/>
              <a:buChar char="•"/>
            </a:pPr>
            <a:r>
              <a:rPr lang="en-US" sz="2617" spc="157">
                <a:solidFill>
                  <a:srgbClr val="000000"/>
                </a:solidFill>
                <a:latin typeface="Times New Roman MT"/>
                <a:ea typeface="Times New Roman MT"/>
                <a:cs typeface="Times New Roman MT"/>
                <a:sym typeface="Times New Roman MT"/>
              </a:rPr>
              <a:t>Mediators, translators &amp; interpreters</a:t>
            </a:r>
          </a:p>
          <a:p>
            <a:pPr marL="565209" lvl="1" indent="-282604" algn="l">
              <a:lnSpc>
                <a:spcPts val="3534"/>
              </a:lnSpc>
              <a:buFont typeface="Arial"/>
              <a:buChar char="•"/>
            </a:pPr>
            <a:r>
              <a:rPr lang="en-US" sz="2617" spc="157">
                <a:solidFill>
                  <a:srgbClr val="000000"/>
                </a:solidFill>
                <a:latin typeface="Times New Roman MT"/>
                <a:ea typeface="Times New Roman MT"/>
                <a:cs typeface="Times New Roman MT"/>
                <a:sym typeface="Times New Roman MT"/>
              </a:rPr>
              <a:t>Using a vehicular language</a:t>
            </a:r>
          </a:p>
          <a:p>
            <a:pPr marL="565209" lvl="1" indent="-282604" algn="l">
              <a:lnSpc>
                <a:spcPts val="3534"/>
              </a:lnSpc>
              <a:buFont typeface="Arial"/>
              <a:buChar char="•"/>
            </a:pPr>
            <a:r>
              <a:rPr lang="en-US" sz="2617" spc="157">
                <a:solidFill>
                  <a:srgbClr val="000000"/>
                </a:solidFill>
                <a:latin typeface="Times New Roman MT"/>
                <a:ea typeface="Times New Roman MT"/>
                <a:cs typeface="Times New Roman MT"/>
                <a:sym typeface="Times New Roman MT"/>
              </a:rPr>
              <a:t>Empathy</a:t>
            </a:r>
          </a:p>
          <a:p>
            <a:pPr marL="565209" lvl="1" indent="-282604" algn="l">
              <a:lnSpc>
                <a:spcPts val="3534"/>
              </a:lnSpc>
              <a:buFont typeface="Arial"/>
              <a:buChar char="•"/>
            </a:pPr>
            <a:r>
              <a:rPr lang="en-US" sz="2617" spc="157">
                <a:solidFill>
                  <a:srgbClr val="000000"/>
                </a:solidFill>
                <a:latin typeface="Times New Roman MT"/>
                <a:ea typeface="Times New Roman MT"/>
                <a:cs typeface="Times New Roman MT"/>
                <a:sym typeface="Times New Roman MT"/>
              </a:rPr>
              <a:t>Drawings</a:t>
            </a:r>
          </a:p>
          <a:p>
            <a:pPr marL="0" lvl="0" indent="0" algn="l">
              <a:lnSpc>
                <a:spcPts val="3534"/>
              </a:lnSpc>
              <a:spcBef>
                <a:spcPct val="0"/>
              </a:spcBef>
            </a:pPr>
            <a:endParaRPr lang="en-US" sz="2617" spc="157">
              <a:solidFill>
                <a:srgbClr val="000000"/>
              </a:solidFill>
              <a:latin typeface="Times New Roman MT"/>
              <a:ea typeface="Times New Roman MT"/>
              <a:cs typeface="Times New Roman MT"/>
              <a:sym typeface="Times New Roman MT"/>
            </a:endParaRPr>
          </a:p>
        </p:txBody>
      </p:sp>
      <p:sp>
        <p:nvSpPr>
          <p:cNvPr id="8" name="TextBox 8"/>
          <p:cNvSpPr txBox="1"/>
          <p:nvPr/>
        </p:nvSpPr>
        <p:spPr>
          <a:xfrm>
            <a:off x="1151708" y="2586146"/>
            <a:ext cx="7254090" cy="533781"/>
          </a:xfrm>
          <a:prstGeom prst="rect">
            <a:avLst/>
          </a:prstGeom>
        </p:spPr>
        <p:txBody>
          <a:bodyPr lIns="0" tIns="0" rIns="0" bIns="0" rtlCol="0" anchor="t">
            <a:spAutoFit/>
          </a:bodyPr>
          <a:lstStyle/>
          <a:p>
            <a:pPr marL="0" lvl="1" indent="0" algn="just">
              <a:lnSpc>
                <a:spcPts val="3492"/>
              </a:lnSpc>
              <a:spcBef>
                <a:spcPct val="0"/>
              </a:spcBef>
            </a:pPr>
            <a:r>
              <a:rPr lang="en-US" sz="3600" b="1">
                <a:solidFill>
                  <a:srgbClr val="1800AD"/>
                </a:solidFill>
                <a:latin typeface="Times New Roman MT Bold"/>
                <a:ea typeface="Times New Roman MT Bold"/>
                <a:cs typeface="Times New Roman MT Bold"/>
                <a:sym typeface="Times New Roman MT Bold"/>
              </a:rPr>
              <a:t>Most effective strategies</a:t>
            </a:r>
          </a:p>
        </p:txBody>
      </p:sp>
      <p:sp>
        <p:nvSpPr>
          <p:cNvPr id="9" name="TextBox 9"/>
          <p:cNvSpPr txBox="1"/>
          <p:nvPr/>
        </p:nvSpPr>
        <p:spPr>
          <a:xfrm>
            <a:off x="9823298" y="2455280"/>
            <a:ext cx="7772782" cy="533781"/>
          </a:xfrm>
          <a:prstGeom prst="rect">
            <a:avLst/>
          </a:prstGeom>
        </p:spPr>
        <p:txBody>
          <a:bodyPr lIns="0" tIns="0" rIns="0" bIns="0" rtlCol="0" anchor="t">
            <a:spAutoFit/>
          </a:bodyPr>
          <a:lstStyle/>
          <a:p>
            <a:pPr marL="0" lvl="1" indent="0" algn="just">
              <a:lnSpc>
                <a:spcPts val="3492"/>
              </a:lnSpc>
              <a:spcBef>
                <a:spcPct val="0"/>
              </a:spcBef>
            </a:pPr>
            <a:r>
              <a:rPr lang="en-US" sz="3600" b="1">
                <a:solidFill>
                  <a:srgbClr val="1800AD"/>
                </a:solidFill>
                <a:latin typeface="Times New Roman MT Bold"/>
                <a:ea typeface="Times New Roman MT Bold"/>
                <a:cs typeface="Times New Roman MT Bold"/>
                <a:sym typeface="Times New Roman MT Bold"/>
              </a:rPr>
              <a:t>Suggestions to improve</a:t>
            </a:r>
          </a:p>
        </p:txBody>
      </p:sp>
      <p:sp>
        <p:nvSpPr>
          <p:cNvPr id="10" name="TextBox 10"/>
          <p:cNvSpPr txBox="1"/>
          <p:nvPr/>
        </p:nvSpPr>
        <p:spPr>
          <a:xfrm>
            <a:off x="9823298" y="3423203"/>
            <a:ext cx="7608456" cy="4135414"/>
          </a:xfrm>
          <a:prstGeom prst="rect">
            <a:avLst/>
          </a:prstGeom>
        </p:spPr>
        <p:txBody>
          <a:bodyPr lIns="0" tIns="0" rIns="0" bIns="0" rtlCol="0" anchor="t">
            <a:spAutoFit/>
          </a:bodyPr>
          <a:lstStyle/>
          <a:p>
            <a:pPr marL="522030" lvl="1" indent="-261015"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Mediators, translators &amp; interpreters</a:t>
            </a:r>
          </a:p>
          <a:p>
            <a:pPr marL="1044060" lvl="2" indent="-348020"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Professional</a:t>
            </a:r>
          </a:p>
          <a:p>
            <a:pPr marL="1044060" lvl="2" indent="-348020"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Certified</a:t>
            </a:r>
          </a:p>
          <a:p>
            <a:pPr marL="1044060" lvl="2" indent="-348020"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State-funded</a:t>
            </a:r>
          </a:p>
          <a:p>
            <a:pPr marL="522030" lvl="1" indent="-261015"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Multilingual materials available</a:t>
            </a:r>
          </a:p>
          <a:p>
            <a:pPr marL="522030" lvl="1" indent="-261015"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Intercultural communication training for public service providers</a:t>
            </a:r>
          </a:p>
          <a:p>
            <a:pPr marL="522030" lvl="1" indent="-261015"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Language courses</a:t>
            </a:r>
          </a:p>
          <a:p>
            <a:pPr marL="522030" lvl="1" indent="-261015" algn="l">
              <a:lnSpc>
                <a:spcPts val="3264"/>
              </a:lnSpc>
              <a:buFont typeface="Arial"/>
              <a:buChar char="•"/>
            </a:pPr>
            <a:r>
              <a:rPr lang="en-US" sz="2417" spc="145">
                <a:solidFill>
                  <a:srgbClr val="000000"/>
                </a:solidFill>
                <a:latin typeface="Times New Roman MT"/>
                <a:ea typeface="Times New Roman MT"/>
                <a:cs typeface="Times New Roman MT"/>
                <a:sym typeface="Times New Roman MT"/>
              </a:rPr>
              <a:t>Remote interpreting</a:t>
            </a:r>
          </a:p>
          <a:p>
            <a:pPr marL="0" lvl="0" indent="0" algn="l">
              <a:lnSpc>
                <a:spcPts val="3264"/>
              </a:lnSpc>
              <a:spcBef>
                <a:spcPct val="0"/>
              </a:spcBef>
            </a:pPr>
            <a:endParaRPr lang="en-US" sz="2417" spc="145">
              <a:solidFill>
                <a:srgbClr val="000000"/>
              </a:solidFill>
              <a:latin typeface="Times New Roman MT"/>
              <a:ea typeface="Times New Roman MT"/>
              <a:cs typeface="Times New Roman MT"/>
              <a:sym typeface="Times New Roman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58865" y="682220"/>
            <a:ext cx="15468714" cy="1007948"/>
          </a:xfrm>
          <a:prstGeom prst="rect">
            <a:avLst/>
          </a:prstGeom>
        </p:spPr>
        <p:txBody>
          <a:bodyPr lIns="0" tIns="0" rIns="0" bIns="0" rtlCol="0" anchor="t">
            <a:spAutoFit/>
          </a:bodyPr>
          <a:lstStyle/>
          <a:p>
            <a:pPr marL="0" lvl="1" indent="0" algn="l">
              <a:lnSpc>
                <a:spcPts val="6585"/>
              </a:lnSpc>
              <a:spcBef>
                <a:spcPct val="0"/>
              </a:spcBef>
            </a:pPr>
            <a:r>
              <a:rPr lang="en-US" sz="6789" b="1">
                <a:solidFill>
                  <a:srgbClr val="1800AD"/>
                </a:solidFill>
                <a:latin typeface="Times New Roman MT Bold"/>
                <a:ea typeface="Times New Roman MT Bold"/>
                <a:cs typeface="Times New Roman MT Bold"/>
                <a:sym typeface="Times New Roman MT Bold"/>
              </a:rPr>
              <a:t>Interviews</a:t>
            </a:r>
          </a:p>
        </p:txBody>
      </p:sp>
      <p:grpSp>
        <p:nvGrpSpPr>
          <p:cNvPr id="3" name="Group 3"/>
          <p:cNvGrpSpPr/>
          <p:nvPr/>
        </p:nvGrpSpPr>
        <p:grpSpPr>
          <a:xfrm>
            <a:off x="1258865" y="2168878"/>
            <a:ext cx="6548128" cy="2730291"/>
            <a:chOff x="0" y="0"/>
            <a:chExt cx="8730837" cy="3640388"/>
          </a:xfrm>
        </p:grpSpPr>
        <p:sp>
          <p:nvSpPr>
            <p:cNvPr id="4" name="TextBox 4"/>
            <p:cNvSpPr txBox="1"/>
            <p:nvPr/>
          </p:nvSpPr>
          <p:spPr>
            <a:xfrm>
              <a:off x="0" y="1204983"/>
              <a:ext cx="8387175" cy="2435405"/>
            </a:xfrm>
            <a:prstGeom prst="rect">
              <a:avLst/>
            </a:prstGeom>
          </p:spPr>
          <p:txBody>
            <a:bodyPr lIns="0" tIns="0" rIns="0" bIns="0" rtlCol="0" anchor="t">
              <a:spAutoFit/>
            </a:bodyPr>
            <a:lstStyle/>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Migrant population</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Refugees</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Vulnerable population from underpriviledge backgrounds </a:t>
              </a:r>
            </a:p>
            <a:p>
              <a:pPr marL="457262" lvl="1" indent="-228631" algn="l">
                <a:lnSpc>
                  <a:spcPts val="2859"/>
                </a:lnSpc>
                <a:spcBef>
                  <a:spcPct val="0"/>
                </a:spcBef>
                <a:buFont typeface="Arial"/>
                <a:buChar char="•"/>
              </a:pPr>
              <a:r>
                <a:rPr lang="en-US" sz="2117" spc="127">
                  <a:solidFill>
                    <a:srgbClr val="000000"/>
                  </a:solidFill>
                  <a:latin typeface="Times New Roman MT"/>
                  <a:ea typeface="Times New Roman MT"/>
                  <a:cs typeface="Times New Roman MT"/>
                  <a:sym typeface="Times New Roman MT"/>
                </a:rPr>
                <a:t>Illiterate population</a:t>
              </a:r>
            </a:p>
          </p:txBody>
        </p:sp>
        <p:sp>
          <p:nvSpPr>
            <p:cNvPr id="5" name="TextBox 5"/>
            <p:cNvSpPr txBox="1"/>
            <p:nvPr/>
          </p:nvSpPr>
          <p:spPr>
            <a:xfrm>
              <a:off x="0" y="0"/>
              <a:ext cx="8730837" cy="1166029"/>
            </a:xfrm>
            <a:prstGeom prst="rect">
              <a:avLst/>
            </a:prstGeom>
          </p:spPr>
          <p:txBody>
            <a:bodyPr lIns="0" tIns="0" rIns="0" bIns="0" rtlCol="0" anchor="t">
              <a:spAutoFit/>
            </a:bodyPr>
            <a:lstStyle/>
            <a:p>
              <a:pPr marL="0" lvl="1" indent="0" algn="just">
                <a:lnSpc>
                  <a:spcPts val="3104"/>
                </a:lnSpc>
                <a:spcBef>
                  <a:spcPct val="0"/>
                </a:spcBef>
              </a:pPr>
              <a:r>
                <a:rPr lang="en-US" sz="3200" b="1">
                  <a:solidFill>
                    <a:srgbClr val="1800AD"/>
                  </a:solidFill>
                  <a:latin typeface="Times New Roman MT Bold"/>
                  <a:ea typeface="Times New Roman MT Bold"/>
                  <a:cs typeface="Times New Roman MT Bold"/>
                  <a:sym typeface="Times New Roman MT Bold"/>
                </a:rPr>
                <a:t>Demographic which experiences most challenges</a:t>
              </a:r>
            </a:p>
          </p:txBody>
        </p:sp>
      </p:grpSp>
      <p:grpSp>
        <p:nvGrpSpPr>
          <p:cNvPr id="6" name="Group 6"/>
          <p:cNvGrpSpPr/>
          <p:nvPr/>
        </p:nvGrpSpPr>
        <p:grpSpPr>
          <a:xfrm>
            <a:off x="0" y="8787285"/>
            <a:ext cx="18288000" cy="2753100"/>
            <a:chOff x="0" y="0"/>
            <a:chExt cx="4816593" cy="725096"/>
          </a:xfrm>
        </p:grpSpPr>
        <p:sp>
          <p:nvSpPr>
            <p:cNvPr id="7" name="Freeform 7"/>
            <p:cNvSpPr/>
            <p:nvPr/>
          </p:nvSpPr>
          <p:spPr>
            <a:xfrm>
              <a:off x="0" y="0"/>
              <a:ext cx="4816592" cy="725096"/>
            </a:xfrm>
            <a:custGeom>
              <a:avLst/>
              <a:gdLst/>
              <a:ahLst/>
              <a:cxnLst/>
              <a:rect l="l" t="t" r="r" b="b"/>
              <a:pathLst>
                <a:path w="4816592" h="725096">
                  <a:moveTo>
                    <a:pt x="0" y="0"/>
                  </a:moveTo>
                  <a:lnTo>
                    <a:pt x="4816592" y="0"/>
                  </a:lnTo>
                  <a:lnTo>
                    <a:pt x="4816592" y="725096"/>
                  </a:lnTo>
                  <a:lnTo>
                    <a:pt x="0" y="725096"/>
                  </a:lnTo>
                  <a:close/>
                </a:path>
              </a:pathLst>
            </a:custGeom>
            <a:solidFill>
              <a:srgbClr val="E4F8FF"/>
            </a:solidFill>
          </p:spPr>
          <p:txBody>
            <a:bodyPr/>
            <a:lstStyle/>
            <a:p>
              <a:endParaRPr lang="es-ES"/>
            </a:p>
          </p:txBody>
        </p:sp>
        <p:sp>
          <p:nvSpPr>
            <p:cNvPr id="8" name="TextBox 8"/>
            <p:cNvSpPr txBox="1"/>
            <p:nvPr/>
          </p:nvSpPr>
          <p:spPr>
            <a:xfrm>
              <a:off x="0" y="-47625"/>
              <a:ext cx="4816593" cy="772721"/>
            </a:xfrm>
            <a:prstGeom prst="rect">
              <a:avLst/>
            </a:prstGeom>
          </p:spPr>
          <p:txBody>
            <a:bodyPr lIns="50800" tIns="50800" rIns="50800" bIns="50800" rtlCol="0" anchor="ctr"/>
            <a:lstStyle/>
            <a:p>
              <a:pPr algn="ctr">
                <a:lnSpc>
                  <a:spcPts val="2479"/>
                </a:lnSpc>
              </a:pPr>
              <a:endParaRPr/>
            </a:p>
          </p:txBody>
        </p:sp>
      </p:grpSp>
      <p:grpSp>
        <p:nvGrpSpPr>
          <p:cNvPr id="9" name="Group 9"/>
          <p:cNvGrpSpPr/>
          <p:nvPr/>
        </p:nvGrpSpPr>
        <p:grpSpPr>
          <a:xfrm>
            <a:off x="10711172" y="5308511"/>
            <a:ext cx="6548128" cy="3510700"/>
            <a:chOff x="0" y="0"/>
            <a:chExt cx="8730837" cy="4680934"/>
          </a:xfrm>
        </p:grpSpPr>
        <p:sp>
          <p:nvSpPr>
            <p:cNvPr id="10" name="TextBox 10"/>
            <p:cNvSpPr txBox="1"/>
            <p:nvPr/>
          </p:nvSpPr>
          <p:spPr>
            <a:xfrm>
              <a:off x="0" y="1280329"/>
              <a:ext cx="8387175" cy="3400605"/>
            </a:xfrm>
            <a:prstGeom prst="rect">
              <a:avLst/>
            </a:prstGeom>
          </p:spPr>
          <p:txBody>
            <a:bodyPr lIns="0" tIns="0" rIns="0" bIns="0" rtlCol="0" anchor="t">
              <a:spAutoFit/>
            </a:bodyPr>
            <a:lstStyle/>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Practical-oriented content</a:t>
              </a:r>
            </a:p>
            <a:p>
              <a:pPr marL="914523" lvl="2" indent="-30484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roleplays</a:t>
              </a:r>
            </a:p>
            <a:p>
              <a:pPr marL="914523" lvl="2" indent="-30484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case studies</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Collaborative learning</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Self-paced</a:t>
              </a:r>
            </a:p>
            <a:p>
              <a:pPr marL="457262" lvl="1" indent="-228631" algn="l">
                <a:lnSpc>
                  <a:spcPts val="2859"/>
                </a:lnSpc>
                <a:spcBef>
                  <a:spcPct val="0"/>
                </a:spcBef>
                <a:buFont typeface="Arial"/>
                <a:buChar char="•"/>
              </a:pPr>
              <a:r>
                <a:rPr lang="en-US" sz="2117" spc="127">
                  <a:solidFill>
                    <a:srgbClr val="000000"/>
                  </a:solidFill>
                  <a:latin typeface="Times New Roman MT"/>
                  <a:ea typeface="Times New Roman MT"/>
                  <a:cs typeface="Times New Roman MT"/>
                  <a:sym typeface="Times New Roman MT"/>
                </a:rPr>
                <a:t>Terminological and psychosocial aspects should be taken into account</a:t>
              </a:r>
            </a:p>
          </p:txBody>
        </p:sp>
        <p:sp>
          <p:nvSpPr>
            <p:cNvPr id="11" name="TextBox 11"/>
            <p:cNvSpPr txBox="1"/>
            <p:nvPr/>
          </p:nvSpPr>
          <p:spPr>
            <a:xfrm>
              <a:off x="0" y="0"/>
              <a:ext cx="8730837" cy="1166029"/>
            </a:xfrm>
            <a:prstGeom prst="rect">
              <a:avLst/>
            </a:prstGeom>
          </p:spPr>
          <p:txBody>
            <a:bodyPr lIns="0" tIns="0" rIns="0" bIns="0" rtlCol="0" anchor="t">
              <a:spAutoFit/>
            </a:bodyPr>
            <a:lstStyle/>
            <a:p>
              <a:pPr marL="0" lvl="1" indent="0" algn="just">
                <a:lnSpc>
                  <a:spcPts val="3104"/>
                </a:lnSpc>
                <a:spcBef>
                  <a:spcPct val="0"/>
                </a:spcBef>
              </a:pPr>
              <a:r>
                <a:rPr lang="en-US" sz="3200" b="1">
                  <a:solidFill>
                    <a:srgbClr val="1800AD"/>
                  </a:solidFill>
                  <a:latin typeface="Times New Roman MT Bold"/>
                  <a:ea typeface="Times New Roman MT Bold"/>
                  <a:cs typeface="Times New Roman MT Bold"/>
                  <a:sym typeface="Times New Roman MT Bold"/>
                </a:rPr>
                <a:t>Contents &amp; methodologies for the DIALOGOS training course </a:t>
              </a:r>
            </a:p>
          </p:txBody>
        </p:sp>
      </p:grpSp>
      <p:grpSp>
        <p:nvGrpSpPr>
          <p:cNvPr id="12" name="Group 12"/>
          <p:cNvGrpSpPr/>
          <p:nvPr/>
        </p:nvGrpSpPr>
        <p:grpSpPr>
          <a:xfrm>
            <a:off x="1279887" y="5308511"/>
            <a:ext cx="6548128" cy="3478773"/>
            <a:chOff x="0" y="0"/>
            <a:chExt cx="8730837" cy="4638364"/>
          </a:xfrm>
        </p:grpSpPr>
        <p:sp>
          <p:nvSpPr>
            <p:cNvPr id="13" name="TextBox 13"/>
            <p:cNvSpPr txBox="1"/>
            <p:nvPr/>
          </p:nvSpPr>
          <p:spPr>
            <a:xfrm>
              <a:off x="0" y="0"/>
              <a:ext cx="8730837" cy="645329"/>
            </a:xfrm>
            <a:prstGeom prst="rect">
              <a:avLst/>
            </a:prstGeom>
          </p:spPr>
          <p:txBody>
            <a:bodyPr lIns="0" tIns="0" rIns="0" bIns="0" rtlCol="0" anchor="t">
              <a:spAutoFit/>
            </a:bodyPr>
            <a:lstStyle/>
            <a:p>
              <a:pPr marL="0" lvl="1" indent="0" algn="just">
                <a:lnSpc>
                  <a:spcPts val="3104"/>
                </a:lnSpc>
                <a:spcBef>
                  <a:spcPct val="0"/>
                </a:spcBef>
              </a:pPr>
              <a:r>
                <a:rPr lang="en-US" sz="3200" b="1">
                  <a:solidFill>
                    <a:srgbClr val="1800AD"/>
                  </a:solidFill>
                  <a:latin typeface="Times New Roman MT Bold"/>
                  <a:ea typeface="Times New Roman MT Bold"/>
                  <a:cs typeface="Times New Roman MT Bold"/>
                  <a:sym typeface="Times New Roman MT Bold"/>
                </a:rPr>
                <a:t>Main issues and barriers</a:t>
              </a:r>
            </a:p>
          </p:txBody>
        </p:sp>
        <p:sp>
          <p:nvSpPr>
            <p:cNvPr id="14" name="TextBox 14"/>
            <p:cNvSpPr txBox="1"/>
            <p:nvPr/>
          </p:nvSpPr>
          <p:spPr>
            <a:xfrm>
              <a:off x="0" y="755160"/>
              <a:ext cx="8387175" cy="3883205"/>
            </a:xfrm>
            <a:prstGeom prst="rect">
              <a:avLst/>
            </a:prstGeom>
          </p:spPr>
          <p:txBody>
            <a:bodyPr lIns="0" tIns="0" rIns="0" bIns="0" rtlCol="0" anchor="t">
              <a:spAutoFit/>
            </a:bodyPr>
            <a:lstStyle/>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Lack of knowledge of the setting procedures</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Difficulty in accessing PSIT/lack of PSIT T&amp;I</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Prejudices, racism</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Excessive bureacracy</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Cultural/religious sensitivities</a:t>
              </a:r>
            </a:p>
            <a:p>
              <a:pPr marL="457262" lvl="1" indent="-228631" algn="l">
                <a:lnSpc>
                  <a:spcPts val="2859"/>
                </a:lnSpc>
                <a:buFont typeface="Arial"/>
                <a:buChar char="•"/>
              </a:pPr>
              <a:r>
                <a:rPr lang="en-US" sz="2117" spc="127">
                  <a:solidFill>
                    <a:srgbClr val="000000"/>
                  </a:solidFill>
                  <a:latin typeface="Times New Roman MT"/>
                  <a:ea typeface="Times New Roman MT"/>
                  <a:cs typeface="Times New Roman MT"/>
                  <a:sym typeface="Times New Roman MT"/>
                </a:rPr>
                <a:t>Domestic violence </a:t>
              </a:r>
            </a:p>
            <a:p>
              <a:pPr algn="l">
                <a:lnSpc>
                  <a:spcPts val="2859"/>
                </a:lnSpc>
                <a:spcBef>
                  <a:spcPct val="0"/>
                </a:spcBef>
              </a:pPr>
              <a:endParaRPr lang="en-US" sz="2117" spc="127">
                <a:solidFill>
                  <a:srgbClr val="000000"/>
                </a:solidFill>
                <a:latin typeface="Times New Roman MT"/>
                <a:ea typeface="Times New Roman MT"/>
                <a:cs typeface="Times New Roman MT"/>
                <a:sym typeface="Times New Roman MT"/>
              </a:endParaRPr>
            </a:p>
          </p:txBody>
        </p:sp>
      </p:grpSp>
      <p:grpSp>
        <p:nvGrpSpPr>
          <p:cNvPr id="15" name="Group 15"/>
          <p:cNvGrpSpPr/>
          <p:nvPr/>
        </p:nvGrpSpPr>
        <p:grpSpPr>
          <a:xfrm>
            <a:off x="10711172" y="2168878"/>
            <a:ext cx="6548128" cy="1505703"/>
            <a:chOff x="0" y="0"/>
            <a:chExt cx="8730837" cy="2007604"/>
          </a:xfrm>
        </p:grpSpPr>
        <p:sp>
          <p:nvSpPr>
            <p:cNvPr id="16" name="TextBox 16"/>
            <p:cNvSpPr txBox="1"/>
            <p:nvPr/>
          </p:nvSpPr>
          <p:spPr>
            <a:xfrm>
              <a:off x="0" y="0"/>
              <a:ext cx="8730837" cy="645329"/>
            </a:xfrm>
            <a:prstGeom prst="rect">
              <a:avLst/>
            </a:prstGeom>
          </p:spPr>
          <p:txBody>
            <a:bodyPr lIns="0" tIns="0" rIns="0" bIns="0" rtlCol="0" anchor="t">
              <a:spAutoFit/>
            </a:bodyPr>
            <a:lstStyle/>
            <a:p>
              <a:pPr marL="0" lvl="1" indent="0" algn="just">
                <a:lnSpc>
                  <a:spcPts val="3104"/>
                </a:lnSpc>
                <a:spcBef>
                  <a:spcPct val="0"/>
                </a:spcBef>
              </a:pPr>
              <a:r>
                <a:rPr lang="en-US" sz="3200" b="1">
                  <a:solidFill>
                    <a:srgbClr val="1800AD"/>
                  </a:solidFill>
                  <a:latin typeface="Times New Roman MT Bold"/>
                  <a:ea typeface="Times New Roman MT Bold"/>
                  <a:cs typeface="Times New Roman MT Bold"/>
                  <a:sym typeface="Times New Roman MT Bold"/>
                </a:rPr>
                <a:t>Most challenging settings</a:t>
              </a:r>
            </a:p>
          </p:txBody>
        </p:sp>
        <p:sp>
          <p:nvSpPr>
            <p:cNvPr id="17" name="TextBox 17"/>
            <p:cNvSpPr txBox="1"/>
            <p:nvPr/>
          </p:nvSpPr>
          <p:spPr>
            <a:xfrm>
              <a:off x="0" y="1019999"/>
              <a:ext cx="8387175" cy="987605"/>
            </a:xfrm>
            <a:prstGeom prst="rect">
              <a:avLst/>
            </a:prstGeom>
          </p:spPr>
          <p:txBody>
            <a:bodyPr lIns="0" tIns="0" rIns="0" bIns="0" rtlCol="0" anchor="t">
              <a:spAutoFit/>
            </a:bodyPr>
            <a:lstStyle/>
            <a:p>
              <a:pPr marL="457262" lvl="1" indent="-228631" algn="l">
                <a:lnSpc>
                  <a:spcPts val="2859"/>
                </a:lnSpc>
                <a:spcBef>
                  <a:spcPct val="0"/>
                </a:spcBef>
                <a:buFont typeface="Arial"/>
                <a:buChar char="•"/>
              </a:pPr>
              <a:r>
                <a:rPr lang="en-US" sz="2117" spc="127">
                  <a:solidFill>
                    <a:srgbClr val="000000"/>
                  </a:solidFill>
                  <a:latin typeface="Times New Roman MT"/>
                  <a:ea typeface="Times New Roman MT"/>
                  <a:cs typeface="Times New Roman MT"/>
                  <a:sym typeface="Times New Roman MT"/>
                </a:rPr>
                <a:t>Legal, healthcare, and educational settings, job-related issues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14302" y="2245006"/>
            <a:ext cx="3865053" cy="345153"/>
          </a:xfrm>
          <a:prstGeom prst="rect">
            <a:avLst/>
          </a:prstGeom>
        </p:spPr>
        <p:txBody>
          <a:bodyPr lIns="0" tIns="0" rIns="0" bIns="0" rtlCol="0" anchor="t">
            <a:spAutoFit/>
          </a:bodyPr>
          <a:lstStyle/>
          <a:p>
            <a:pPr algn="just">
              <a:lnSpc>
                <a:spcPts val="2540"/>
              </a:lnSpc>
            </a:pPr>
            <a:r>
              <a:rPr lang="en-US" sz="1881" b="1" spc="112">
                <a:solidFill>
                  <a:srgbClr val="000000"/>
                </a:solidFill>
                <a:latin typeface="Times New Roman MT Bold"/>
                <a:ea typeface="Times New Roman MT Bold"/>
                <a:cs typeface="Times New Roman MT Bold"/>
                <a:sym typeface="Times New Roman MT Bold"/>
              </a:rPr>
              <a:t>Teaching programmes: 40</a:t>
            </a:r>
          </a:p>
        </p:txBody>
      </p:sp>
      <p:grpSp>
        <p:nvGrpSpPr>
          <p:cNvPr id="3" name="Group 3"/>
          <p:cNvGrpSpPr/>
          <p:nvPr/>
        </p:nvGrpSpPr>
        <p:grpSpPr>
          <a:xfrm>
            <a:off x="6503808" y="421713"/>
            <a:ext cx="8920181" cy="1508969"/>
            <a:chOff x="0" y="0"/>
            <a:chExt cx="11893574" cy="2011958"/>
          </a:xfrm>
        </p:grpSpPr>
        <p:sp>
          <p:nvSpPr>
            <p:cNvPr id="4" name="TextBox 4"/>
            <p:cNvSpPr txBox="1"/>
            <p:nvPr/>
          </p:nvSpPr>
          <p:spPr>
            <a:xfrm>
              <a:off x="510272" y="-76200"/>
              <a:ext cx="11383302" cy="1212596"/>
            </a:xfrm>
            <a:prstGeom prst="rect">
              <a:avLst/>
            </a:prstGeom>
          </p:spPr>
          <p:txBody>
            <a:bodyPr lIns="0" tIns="0" rIns="0" bIns="0" rtlCol="0" anchor="t">
              <a:spAutoFit/>
            </a:bodyPr>
            <a:lstStyle/>
            <a:p>
              <a:pPr algn="l">
                <a:lnSpc>
                  <a:spcPts val="6384"/>
                </a:lnSpc>
              </a:pPr>
              <a:r>
                <a:rPr lang="en-US" sz="5600" b="1">
                  <a:solidFill>
                    <a:srgbClr val="1800AD"/>
                  </a:solidFill>
                  <a:latin typeface="Times New Roman MT Bold"/>
                  <a:ea typeface="Times New Roman MT Bold"/>
                  <a:cs typeface="Times New Roman MT Bold"/>
                  <a:sym typeface="Times New Roman MT Bold"/>
                </a:rPr>
                <a:t>Mapping task</a:t>
              </a:r>
            </a:p>
          </p:txBody>
        </p:sp>
        <p:sp>
          <p:nvSpPr>
            <p:cNvPr id="5" name="TextBox 5"/>
            <p:cNvSpPr txBox="1"/>
            <p:nvPr/>
          </p:nvSpPr>
          <p:spPr>
            <a:xfrm>
              <a:off x="0" y="1412010"/>
              <a:ext cx="11383302" cy="599948"/>
            </a:xfrm>
            <a:prstGeom prst="rect">
              <a:avLst/>
            </a:prstGeom>
          </p:spPr>
          <p:txBody>
            <a:bodyPr lIns="0" tIns="0" rIns="0" bIns="0" rtlCol="0" anchor="t">
              <a:spAutoFit/>
            </a:bodyPr>
            <a:lstStyle/>
            <a:p>
              <a:pPr algn="l">
                <a:lnSpc>
                  <a:spcPts val="3191"/>
                </a:lnSpc>
              </a:pPr>
              <a:r>
                <a:rPr lang="en-US" sz="2799" b="1">
                  <a:solidFill>
                    <a:srgbClr val="1800AD"/>
                  </a:solidFill>
                  <a:latin typeface="Times New Roman MT Bold"/>
                  <a:ea typeface="Times New Roman MT Bold"/>
                  <a:cs typeface="Times New Roman MT Bold"/>
                  <a:sym typeface="Times New Roman MT Bold"/>
                </a:rPr>
                <a:t>Material analysis &amp; classification</a:t>
              </a:r>
            </a:p>
          </p:txBody>
        </p:sp>
      </p:grpSp>
      <p:pic>
        <p:nvPicPr>
          <p:cNvPr id="6" name="Picture 6"/>
          <p:cNvPicPr>
            <a:picLocks noChangeAspect="1"/>
          </p:cNvPicPr>
          <p:nvPr/>
        </p:nvPicPr>
        <p:blipFill>
          <a:blip r:embed="rId2"/>
          <a:stretch>
            <a:fillRect/>
          </a:stretch>
        </p:blipFill>
        <p:spPr>
          <a:xfrm>
            <a:off x="1634038" y="2367518"/>
            <a:ext cx="7248089" cy="7076459"/>
          </a:xfrm>
          <a:prstGeom prst="rect">
            <a:avLst/>
          </a:prstGeom>
        </p:spPr>
      </p:pic>
      <p:pic>
        <p:nvPicPr>
          <p:cNvPr id="7" name="Picture 7"/>
          <p:cNvPicPr>
            <a:picLocks noChangeAspect="1"/>
          </p:cNvPicPr>
          <p:nvPr/>
        </p:nvPicPr>
        <p:blipFill>
          <a:blip r:embed="rId3"/>
          <a:stretch>
            <a:fillRect/>
          </a:stretch>
        </p:blipFill>
        <p:spPr>
          <a:xfrm>
            <a:off x="9992391" y="2408449"/>
            <a:ext cx="7629127" cy="7100814"/>
          </a:xfrm>
          <a:prstGeom prst="rect">
            <a:avLst/>
          </a:prstGeom>
        </p:spPr>
      </p:pic>
      <p:sp>
        <p:nvSpPr>
          <p:cNvPr id="8" name="TextBox 8"/>
          <p:cNvSpPr txBox="1"/>
          <p:nvPr/>
        </p:nvSpPr>
        <p:spPr>
          <a:xfrm>
            <a:off x="12465814" y="2245006"/>
            <a:ext cx="3865053" cy="345153"/>
          </a:xfrm>
          <a:prstGeom prst="rect">
            <a:avLst/>
          </a:prstGeom>
        </p:spPr>
        <p:txBody>
          <a:bodyPr lIns="0" tIns="0" rIns="0" bIns="0" rtlCol="0" anchor="t">
            <a:spAutoFit/>
          </a:bodyPr>
          <a:lstStyle/>
          <a:p>
            <a:pPr algn="just">
              <a:lnSpc>
                <a:spcPts val="2540"/>
              </a:lnSpc>
            </a:pPr>
            <a:r>
              <a:rPr lang="en-US" sz="1881" b="1" spc="112">
                <a:solidFill>
                  <a:srgbClr val="000000"/>
                </a:solidFill>
                <a:latin typeface="Times New Roman MT Bold"/>
                <a:ea typeface="Times New Roman MT Bold"/>
                <a:cs typeface="Times New Roman MT Bold"/>
                <a:sym typeface="Times New Roman MT Bold"/>
              </a:rPr>
              <a:t>Materials: 55</a:t>
            </a:r>
          </a:p>
        </p:txBody>
      </p:sp>
      <p:sp>
        <p:nvSpPr>
          <p:cNvPr id="9" name="TextBox 9"/>
          <p:cNvSpPr txBox="1"/>
          <p:nvPr/>
        </p:nvSpPr>
        <p:spPr>
          <a:xfrm>
            <a:off x="10628152" y="9064002"/>
            <a:ext cx="4382515" cy="237781"/>
          </a:xfrm>
          <a:prstGeom prst="rect">
            <a:avLst/>
          </a:prstGeom>
        </p:spPr>
        <p:txBody>
          <a:bodyPr lIns="0" tIns="0" rIns="0" bIns="0" rtlCol="0" anchor="t">
            <a:spAutoFit/>
          </a:bodyPr>
          <a:lstStyle/>
          <a:p>
            <a:pPr algn="just">
              <a:lnSpc>
                <a:spcPts val="1734"/>
              </a:lnSpc>
            </a:pPr>
            <a:r>
              <a:rPr lang="en-US" sz="1284" spc="77">
                <a:solidFill>
                  <a:srgbClr val="000000"/>
                </a:solidFill>
                <a:latin typeface="Times New Roman MT"/>
                <a:ea typeface="Times New Roman MT"/>
                <a:cs typeface="Times New Roman MT"/>
                <a:sym typeface="Times New Roman MT"/>
              </a:rPr>
              <a:t>*Mixed: humanitarian, intercultural competence, etc.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92361" y="4335990"/>
            <a:ext cx="4240677" cy="2827118"/>
          </a:xfrm>
          <a:custGeom>
            <a:avLst/>
            <a:gdLst/>
            <a:ahLst/>
            <a:cxnLst/>
            <a:rect l="l" t="t" r="r" b="b"/>
            <a:pathLst>
              <a:path w="4240677" h="2827118">
                <a:moveTo>
                  <a:pt x="0" y="0"/>
                </a:moveTo>
                <a:lnTo>
                  <a:pt x="4240677" y="0"/>
                </a:lnTo>
                <a:lnTo>
                  <a:pt x="4240677" y="2827118"/>
                </a:lnTo>
                <a:lnTo>
                  <a:pt x="0" y="2827118"/>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2035060" y="3566658"/>
            <a:ext cx="9829829" cy="4992664"/>
          </a:xfrm>
          <a:prstGeom prst="rect">
            <a:avLst/>
          </a:prstGeom>
        </p:spPr>
        <p:txBody>
          <a:bodyPr lIns="0" tIns="0" rIns="0" bIns="0" rtlCol="0" anchor="t">
            <a:spAutoFit/>
          </a:bodyPr>
          <a:lstStyle/>
          <a:p>
            <a:pPr marL="522030" lvl="1" indent="-261015" algn="just">
              <a:lnSpc>
                <a:spcPts val="3264"/>
              </a:lnSpc>
              <a:buFont typeface="Arial"/>
              <a:buChar char="•"/>
            </a:pPr>
            <a:r>
              <a:rPr lang="en-US" sz="2417" spc="145">
                <a:solidFill>
                  <a:srgbClr val="000000"/>
                </a:solidFill>
                <a:latin typeface="Times New Roman MT"/>
                <a:ea typeface="Times New Roman MT"/>
                <a:cs typeface="Times New Roman MT"/>
                <a:sym typeface="Times New Roman MT"/>
              </a:rPr>
              <a:t>LLDs as an area where ad hoc interpreting is common</a:t>
            </a:r>
          </a:p>
          <a:p>
            <a:pPr marL="543619" lvl="1" indent="-271810" algn="just">
              <a:lnSpc>
                <a:spcPts val="3399"/>
              </a:lnSpc>
              <a:buFont typeface="Arial"/>
              <a:buChar char="•"/>
            </a:pPr>
            <a:r>
              <a:rPr lang="en-US" sz="2517" spc="151">
                <a:solidFill>
                  <a:srgbClr val="000000"/>
                </a:solidFill>
                <a:latin typeface="Times New Roman MT"/>
                <a:ea typeface="Times New Roman MT"/>
                <a:cs typeface="Times New Roman MT"/>
                <a:sym typeface="Times New Roman MT"/>
              </a:rPr>
              <a:t>High percentages of Public Service professionals not trained in intercultural communication</a:t>
            </a:r>
          </a:p>
          <a:p>
            <a:pPr marL="522030" lvl="1" indent="-261015" algn="just">
              <a:lnSpc>
                <a:spcPts val="3264"/>
              </a:lnSpc>
              <a:buFont typeface="Arial"/>
              <a:buChar char="•"/>
            </a:pPr>
            <a:r>
              <a:rPr lang="en-US" sz="2417" spc="145">
                <a:solidFill>
                  <a:srgbClr val="000000"/>
                </a:solidFill>
                <a:latin typeface="Times New Roman MT"/>
                <a:ea typeface="Times New Roman MT"/>
                <a:cs typeface="Times New Roman MT"/>
                <a:sym typeface="Times New Roman MT"/>
              </a:rPr>
              <a:t>Contact w/ LLDs speakers is relevant enough</a:t>
            </a:r>
          </a:p>
          <a:p>
            <a:pPr marL="522030" lvl="1" indent="-261015" algn="just">
              <a:lnSpc>
                <a:spcPts val="3264"/>
              </a:lnSpc>
              <a:buFont typeface="Arial"/>
              <a:buChar char="•"/>
            </a:pPr>
            <a:r>
              <a:rPr lang="en-US" sz="2417" spc="145">
                <a:solidFill>
                  <a:srgbClr val="000000"/>
                </a:solidFill>
                <a:latin typeface="Times New Roman MT"/>
                <a:ea typeface="Times New Roman MT"/>
                <a:cs typeface="Times New Roman MT"/>
                <a:sym typeface="Times New Roman MT"/>
              </a:rPr>
              <a:t>Professional, trained mediators, interpreters and translators are viewed as an effective strategy and desired option to enable communication</a:t>
            </a:r>
          </a:p>
          <a:p>
            <a:pPr marL="522030" lvl="1" indent="-261015" algn="just">
              <a:lnSpc>
                <a:spcPts val="3264"/>
              </a:lnSpc>
              <a:buFont typeface="Arial"/>
              <a:buChar char="•"/>
            </a:pPr>
            <a:r>
              <a:rPr lang="en-US" sz="2417" spc="145">
                <a:solidFill>
                  <a:srgbClr val="000000"/>
                </a:solidFill>
                <a:latin typeface="Times New Roman MT"/>
                <a:ea typeface="Times New Roman MT"/>
                <a:cs typeface="Times New Roman MT"/>
                <a:sym typeface="Times New Roman MT"/>
              </a:rPr>
              <a:t>Certain settings present higher communication challenges, e.g. legal-administrative. This coincides w/ the settings w/less multilingual resources &amp; materials available</a:t>
            </a:r>
          </a:p>
          <a:p>
            <a:pPr marL="522030" lvl="1" indent="-261015" algn="just">
              <a:lnSpc>
                <a:spcPts val="3264"/>
              </a:lnSpc>
              <a:buFont typeface="Arial"/>
              <a:buChar char="•"/>
            </a:pPr>
            <a:r>
              <a:rPr lang="en-US" sz="2417" spc="145">
                <a:solidFill>
                  <a:srgbClr val="000000"/>
                </a:solidFill>
                <a:latin typeface="Times New Roman MT"/>
                <a:ea typeface="Times New Roman MT"/>
                <a:cs typeface="Times New Roman MT"/>
                <a:sym typeface="Times New Roman MT"/>
              </a:rPr>
              <a:t>Underrepresentation of LLDs in training programmes</a:t>
            </a:r>
          </a:p>
          <a:p>
            <a:pPr marL="0" lvl="0" indent="0" algn="just">
              <a:lnSpc>
                <a:spcPts val="3264"/>
              </a:lnSpc>
              <a:spcBef>
                <a:spcPct val="0"/>
              </a:spcBef>
            </a:pPr>
            <a:endParaRPr lang="en-US" sz="2417" spc="145">
              <a:solidFill>
                <a:srgbClr val="000000"/>
              </a:solidFill>
              <a:latin typeface="Times New Roman MT"/>
              <a:ea typeface="Times New Roman MT"/>
              <a:cs typeface="Times New Roman MT"/>
              <a:sym typeface="Times New Roman MT"/>
            </a:endParaRPr>
          </a:p>
        </p:txBody>
      </p:sp>
      <p:sp>
        <p:nvSpPr>
          <p:cNvPr id="4" name="Freeform 4"/>
          <p:cNvSpPr/>
          <p:nvPr/>
        </p:nvSpPr>
        <p:spPr>
          <a:xfrm>
            <a:off x="2295299" y="753498"/>
            <a:ext cx="1788384" cy="1788384"/>
          </a:xfrm>
          <a:custGeom>
            <a:avLst/>
            <a:gdLst/>
            <a:ahLst/>
            <a:cxnLst/>
            <a:rect l="l" t="t" r="r" b="b"/>
            <a:pathLst>
              <a:path w="1788384" h="1788384">
                <a:moveTo>
                  <a:pt x="0" y="0"/>
                </a:moveTo>
                <a:lnTo>
                  <a:pt x="1788384" y="0"/>
                </a:lnTo>
                <a:lnTo>
                  <a:pt x="1788384" y="1788384"/>
                </a:lnTo>
                <a:lnTo>
                  <a:pt x="0" y="1788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5" name="TextBox 5"/>
          <p:cNvSpPr txBox="1"/>
          <p:nvPr/>
        </p:nvSpPr>
        <p:spPr>
          <a:xfrm>
            <a:off x="4364616" y="772548"/>
            <a:ext cx="11420392" cy="2091511"/>
          </a:xfrm>
          <a:prstGeom prst="rect">
            <a:avLst/>
          </a:prstGeom>
        </p:spPr>
        <p:txBody>
          <a:bodyPr lIns="0" tIns="0" rIns="0" bIns="0" rtlCol="0" anchor="t">
            <a:spAutoFit/>
          </a:bodyPr>
          <a:lstStyle/>
          <a:p>
            <a:pPr marL="0" lvl="1" indent="0" algn="l">
              <a:lnSpc>
                <a:spcPts val="7458"/>
              </a:lnSpc>
              <a:spcBef>
                <a:spcPct val="0"/>
              </a:spcBef>
            </a:pPr>
            <a:r>
              <a:rPr lang="en-US" sz="7689" b="1">
                <a:solidFill>
                  <a:srgbClr val="1800AD"/>
                </a:solidFill>
                <a:latin typeface="Times New Roman MT Bold"/>
                <a:ea typeface="Times New Roman MT Bold"/>
                <a:cs typeface="Times New Roman MT Bold"/>
                <a:sym typeface="Times New Roman MT Bold"/>
              </a:rPr>
              <a:t>Results from WP2: State of the art so far</a:t>
            </a:r>
          </a:p>
        </p:txBody>
      </p:sp>
      <p:grpSp>
        <p:nvGrpSpPr>
          <p:cNvPr id="6" name="Group 6"/>
          <p:cNvGrpSpPr/>
          <p:nvPr/>
        </p:nvGrpSpPr>
        <p:grpSpPr>
          <a:xfrm>
            <a:off x="0" y="8302483"/>
            <a:ext cx="18288000" cy="3237902"/>
            <a:chOff x="0" y="0"/>
            <a:chExt cx="4816593" cy="852781"/>
          </a:xfrm>
        </p:grpSpPr>
        <p:sp>
          <p:nvSpPr>
            <p:cNvPr id="7" name="Freeform 7"/>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8" name="TextBox 8"/>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0930" y="2827810"/>
            <a:ext cx="3642046" cy="6155777"/>
            <a:chOff x="0" y="0"/>
            <a:chExt cx="612460" cy="1035178"/>
          </a:xfrm>
        </p:grpSpPr>
        <p:sp>
          <p:nvSpPr>
            <p:cNvPr id="3" name="Freeform 3"/>
            <p:cNvSpPr/>
            <p:nvPr/>
          </p:nvSpPr>
          <p:spPr>
            <a:xfrm>
              <a:off x="0" y="0"/>
              <a:ext cx="612460" cy="1035178"/>
            </a:xfrm>
            <a:custGeom>
              <a:avLst/>
              <a:gdLst/>
              <a:ahLst/>
              <a:cxnLst/>
              <a:rect l="l" t="t" r="r" b="b"/>
              <a:pathLst>
                <a:path w="612460" h="1035178">
                  <a:moveTo>
                    <a:pt x="0" y="0"/>
                  </a:moveTo>
                  <a:lnTo>
                    <a:pt x="612460" y="0"/>
                  </a:lnTo>
                  <a:lnTo>
                    <a:pt x="612460" y="1035178"/>
                  </a:lnTo>
                  <a:lnTo>
                    <a:pt x="0" y="1035178"/>
                  </a:lnTo>
                  <a:close/>
                </a:path>
              </a:pathLst>
            </a:custGeom>
            <a:blipFill>
              <a:blip r:embed="rId2"/>
              <a:stretch>
                <a:fillRect l="-77642" r="-77642"/>
              </a:stretch>
            </a:blipFill>
          </p:spPr>
          <p:txBody>
            <a:bodyPr/>
            <a:lstStyle/>
            <a:p>
              <a:endParaRPr lang="es-ES"/>
            </a:p>
          </p:txBody>
        </p:sp>
      </p:grpSp>
      <p:grpSp>
        <p:nvGrpSpPr>
          <p:cNvPr id="4" name="Group 4"/>
          <p:cNvGrpSpPr/>
          <p:nvPr/>
        </p:nvGrpSpPr>
        <p:grpSpPr>
          <a:xfrm>
            <a:off x="5732977" y="2827810"/>
            <a:ext cx="3557974" cy="6155777"/>
            <a:chOff x="0" y="0"/>
            <a:chExt cx="1017147" cy="1759802"/>
          </a:xfrm>
        </p:grpSpPr>
        <p:sp>
          <p:nvSpPr>
            <p:cNvPr id="5" name="Freeform 5"/>
            <p:cNvSpPr/>
            <p:nvPr/>
          </p:nvSpPr>
          <p:spPr>
            <a:xfrm>
              <a:off x="0" y="0"/>
              <a:ext cx="1017147" cy="1759802"/>
            </a:xfrm>
            <a:custGeom>
              <a:avLst/>
              <a:gdLst/>
              <a:ahLst/>
              <a:cxnLst/>
              <a:rect l="l" t="t" r="r" b="b"/>
              <a:pathLst>
                <a:path w="1017147" h="1759802">
                  <a:moveTo>
                    <a:pt x="0" y="0"/>
                  </a:moveTo>
                  <a:lnTo>
                    <a:pt x="1017147" y="0"/>
                  </a:lnTo>
                  <a:lnTo>
                    <a:pt x="1017147" y="1759802"/>
                  </a:lnTo>
                  <a:lnTo>
                    <a:pt x="0" y="1759802"/>
                  </a:lnTo>
                  <a:close/>
                </a:path>
              </a:pathLst>
            </a:custGeom>
            <a:solidFill>
              <a:srgbClr val="E4F8FF"/>
            </a:solidFill>
          </p:spPr>
          <p:txBody>
            <a:bodyPr/>
            <a:lstStyle/>
            <a:p>
              <a:endParaRPr lang="es-ES"/>
            </a:p>
          </p:txBody>
        </p:sp>
        <p:sp>
          <p:nvSpPr>
            <p:cNvPr id="6" name="TextBox 6"/>
            <p:cNvSpPr txBox="1"/>
            <p:nvPr/>
          </p:nvSpPr>
          <p:spPr>
            <a:xfrm>
              <a:off x="0" y="-38100"/>
              <a:ext cx="1017147" cy="179790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290951" y="2827810"/>
            <a:ext cx="3642046" cy="6155777"/>
            <a:chOff x="0" y="0"/>
            <a:chExt cx="612460" cy="1035178"/>
          </a:xfrm>
        </p:grpSpPr>
        <p:sp>
          <p:nvSpPr>
            <p:cNvPr id="8" name="Freeform 8"/>
            <p:cNvSpPr/>
            <p:nvPr/>
          </p:nvSpPr>
          <p:spPr>
            <a:xfrm>
              <a:off x="0" y="0"/>
              <a:ext cx="612460" cy="1035178"/>
            </a:xfrm>
            <a:custGeom>
              <a:avLst/>
              <a:gdLst/>
              <a:ahLst/>
              <a:cxnLst/>
              <a:rect l="l" t="t" r="r" b="b"/>
              <a:pathLst>
                <a:path w="612460" h="1035178">
                  <a:moveTo>
                    <a:pt x="0" y="0"/>
                  </a:moveTo>
                  <a:lnTo>
                    <a:pt x="612460" y="0"/>
                  </a:lnTo>
                  <a:lnTo>
                    <a:pt x="612460" y="1035178"/>
                  </a:lnTo>
                  <a:lnTo>
                    <a:pt x="0" y="1035178"/>
                  </a:lnTo>
                  <a:close/>
                </a:path>
              </a:pathLst>
            </a:custGeom>
            <a:blipFill>
              <a:blip r:embed="rId3"/>
              <a:stretch>
                <a:fillRect l="-62679" r="-62679"/>
              </a:stretch>
            </a:blipFill>
          </p:spPr>
          <p:txBody>
            <a:bodyPr/>
            <a:lstStyle/>
            <a:p>
              <a:endParaRPr lang="es-ES"/>
            </a:p>
          </p:txBody>
        </p:sp>
      </p:grpSp>
      <p:grpSp>
        <p:nvGrpSpPr>
          <p:cNvPr id="9" name="Group 9"/>
          <p:cNvGrpSpPr/>
          <p:nvPr/>
        </p:nvGrpSpPr>
        <p:grpSpPr>
          <a:xfrm>
            <a:off x="12932997" y="2827810"/>
            <a:ext cx="3557974" cy="6155777"/>
            <a:chOff x="0" y="0"/>
            <a:chExt cx="1017147" cy="1759802"/>
          </a:xfrm>
        </p:grpSpPr>
        <p:sp>
          <p:nvSpPr>
            <p:cNvPr id="10" name="Freeform 10"/>
            <p:cNvSpPr/>
            <p:nvPr/>
          </p:nvSpPr>
          <p:spPr>
            <a:xfrm>
              <a:off x="0" y="0"/>
              <a:ext cx="1017147" cy="1759802"/>
            </a:xfrm>
            <a:custGeom>
              <a:avLst/>
              <a:gdLst/>
              <a:ahLst/>
              <a:cxnLst/>
              <a:rect l="l" t="t" r="r" b="b"/>
              <a:pathLst>
                <a:path w="1017147" h="1759802">
                  <a:moveTo>
                    <a:pt x="0" y="0"/>
                  </a:moveTo>
                  <a:lnTo>
                    <a:pt x="1017147" y="0"/>
                  </a:lnTo>
                  <a:lnTo>
                    <a:pt x="1017147" y="1759802"/>
                  </a:lnTo>
                  <a:lnTo>
                    <a:pt x="0" y="1759802"/>
                  </a:lnTo>
                  <a:close/>
                </a:path>
              </a:pathLst>
            </a:custGeom>
            <a:solidFill>
              <a:srgbClr val="E4F8FF"/>
            </a:solidFill>
          </p:spPr>
          <p:txBody>
            <a:bodyPr/>
            <a:lstStyle/>
            <a:p>
              <a:endParaRPr lang="es-ES"/>
            </a:p>
          </p:txBody>
        </p:sp>
        <p:sp>
          <p:nvSpPr>
            <p:cNvPr id="11" name="TextBox 11"/>
            <p:cNvSpPr txBox="1"/>
            <p:nvPr/>
          </p:nvSpPr>
          <p:spPr>
            <a:xfrm>
              <a:off x="0" y="-38100"/>
              <a:ext cx="1017147" cy="179790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93663" y="5713887"/>
            <a:ext cx="539440" cy="545187"/>
          </a:xfrm>
          <a:custGeom>
            <a:avLst/>
            <a:gdLst/>
            <a:ahLst/>
            <a:cxnLst/>
            <a:rect l="l" t="t" r="r" b="b"/>
            <a:pathLst>
              <a:path w="539440" h="545187">
                <a:moveTo>
                  <a:pt x="0" y="0"/>
                </a:moveTo>
                <a:lnTo>
                  <a:pt x="539441" y="0"/>
                </a:lnTo>
                <a:lnTo>
                  <a:pt x="539441" y="545187"/>
                </a:lnTo>
                <a:lnTo>
                  <a:pt x="0" y="545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13" name="Freeform 13"/>
          <p:cNvSpPr/>
          <p:nvPr/>
        </p:nvSpPr>
        <p:spPr>
          <a:xfrm>
            <a:off x="6015400" y="4121216"/>
            <a:ext cx="705964" cy="600711"/>
          </a:xfrm>
          <a:custGeom>
            <a:avLst/>
            <a:gdLst/>
            <a:ahLst/>
            <a:cxnLst/>
            <a:rect l="l" t="t" r="r" b="b"/>
            <a:pathLst>
              <a:path w="705964" h="600711">
                <a:moveTo>
                  <a:pt x="0" y="0"/>
                </a:moveTo>
                <a:lnTo>
                  <a:pt x="705964" y="0"/>
                </a:lnTo>
                <a:lnTo>
                  <a:pt x="705964" y="600711"/>
                </a:lnTo>
                <a:lnTo>
                  <a:pt x="0" y="600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4" name="Freeform 14"/>
          <p:cNvSpPr/>
          <p:nvPr/>
        </p:nvSpPr>
        <p:spPr>
          <a:xfrm>
            <a:off x="13300501" y="3380330"/>
            <a:ext cx="725766" cy="591169"/>
          </a:xfrm>
          <a:custGeom>
            <a:avLst/>
            <a:gdLst/>
            <a:ahLst/>
            <a:cxnLst/>
            <a:rect l="l" t="t" r="r" b="b"/>
            <a:pathLst>
              <a:path w="725766" h="591169">
                <a:moveTo>
                  <a:pt x="0" y="0"/>
                </a:moveTo>
                <a:lnTo>
                  <a:pt x="725766" y="0"/>
                </a:lnTo>
                <a:lnTo>
                  <a:pt x="725766" y="591170"/>
                </a:lnTo>
                <a:lnTo>
                  <a:pt x="0" y="591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15" name="TextBox 15"/>
          <p:cNvSpPr txBox="1"/>
          <p:nvPr/>
        </p:nvSpPr>
        <p:spPr>
          <a:xfrm>
            <a:off x="6015400" y="4706329"/>
            <a:ext cx="2885026" cy="2892345"/>
          </a:xfrm>
          <a:prstGeom prst="rect">
            <a:avLst/>
          </a:prstGeom>
        </p:spPr>
        <p:txBody>
          <a:bodyPr lIns="0" tIns="0" rIns="0" bIns="0" rtlCol="0" anchor="t">
            <a:spAutoFit/>
          </a:bodyPr>
          <a:lstStyle/>
          <a:p>
            <a:pPr marL="360740" lvl="1" indent="-180370" algn="just">
              <a:lnSpc>
                <a:spcPts val="2255"/>
              </a:lnSpc>
              <a:buFont typeface="Arial"/>
              <a:buChar char="•"/>
            </a:pPr>
            <a:r>
              <a:rPr lang="en-US" sz="1670" spc="26">
                <a:solidFill>
                  <a:srgbClr val="1C2120"/>
                </a:solidFill>
                <a:latin typeface="Times New Roman MT"/>
                <a:ea typeface="Times New Roman MT"/>
                <a:cs typeface="Times New Roman MT"/>
                <a:sym typeface="Times New Roman MT"/>
              </a:rPr>
              <a:t>Selection of resources, materials, programmes, etc. relevant for the development of our own course</a:t>
            </a:r>
          </a:p>
          <a:p>
            <a:pPr marL="360740" lvl="1" indent="-180370" algn="just">
              <a:lnSpc>
                <a:spcPts val="2255"/>
              </a:lnSpc>
              <a:buFont typeface="Arial"/>
              <a:buChar char="•"/>
            </a:pPr>
            <a:r>
              <a:rPr lang="en-US" sz="1670" spc="26">
                <a:solidFill>
                  <a:srgbClr val="1C2120"/>
                </a:solidFill>
                <a:latin typeface="Times New Roman MT"/>
                <a:ea typeface="Times New Roman MT"/>
                <a:cs typeface="Times New Roman MT"/>
                <a:sym typeface="Times New Roman MT"/>
              </a:rPr>
              <a:t>Analysis and classification</a:t>
            </a:r>
          </a:p>
          <a:p>
            <a:pPr marL="360740" lvl="1" indent="-180370" algn="just">
              <a:lnSpc>
                <a:spcPts val="2255"/>
              </a:lnSpc>
              <a:buFont typeface="Arial"/>
              <a:buChar char="•"/>
            </a:pPr>
            <a:r>
              <a:rPr lang="en-US" sz="1670" spc="26">
                <a:solidFill>
                  <a:srgbClr val="1C2120"/>
                </a:solidFill>
                <a:latin typeface="Times New Roman MT"/>
                <a:ea typeface="Times New Roman MT"/>
                <a:cs typeface="Times New Roman MT"/>
                <a:sym typeface="Times New Roman MT"/>
              </a:rPr>
              <a:t>(Nevado, Pelea &amp; Bobaila, 2020)</a:t>
            </a:r>
          </a:p>
          <a:p>
            <a:pPr algn="just">
              <a:lnSpc>
                <a:spcPts val="2255"/>
              </a:lnSpc>
            </a:pPr>
            <a:endParaRPr lang="en-US" sz="1670" spc="26">
              <a:solidFill>
                <a:srgbClr val="1C2120"/>
              </a:solidFill>
              <a:latin typeface="Times New Roman MT"/>
              <a:ea typeface="Times New Roman MT"/>
              <a:cs typeface="Times New Roman MT"/>
              <a:sym typeface="Times New Roman MT"/>
            </a:endParaRPr>
          </a:p>
          <a:p>
            <a:pPr marL="0" lvl="0" indent="0" algn="just">
              <a:lnSpc>
                <a:spcPts val="2255"/>
              </a:lnSpc>
              <a:spcBef>
                <a:spcPct val="0"/>
              </a:spcBef>
            </a:pPr>
            <a:endParaRPr lang="en-US" sz="1670" spc="26">
              <a:solidFill>
                <a:srgbClr val="1C2120"/>
              </a:solidFill>
              <a:latin typeface="Times New Roman MT"/>
              <a:ea typeface="Times New Roman MT"/>
              <a:cs typeface="Times New Roman MT"/>
              <a:sym typeface="Times New Roman MT"/>
            </a:endParaRPr>
          </a:p>
        </p:txBody>
      </p:sp>
      <p:sp>
        <p:nvSpPr>
          <p:cNvPr id="16" name="TextBox 16"/>
          <p:cNvSpPr txBox="1"/>
          <p:nvPr/>
        </p:nvSpPr>
        <p:spPr>
          <a:xfrm>
            <a:off x="6743618" y="4273020"/>
            <a:ext cx="2547333" cy="299190"/>
          </a:xfrm>
          <a:prstGeom prst="rect">
            <a:avLst/>
          </a:prstGeom>
        </p:spPr>
        <p:txBody>
          <a:bodyPr lIns="0" tIns="0" rIns="0" bIns="0" rtlCol="0" anchor="t">
            <a:spAutoFit/>
          </a:bodyPr>
          <a:lstStyle/>
          <a:p>
            <a:pPr algn="l">
              <a:lnSpc>
                <a:spcPts val="2003"/>
              </a:lnSpc>
            </a:pPr>
            <a:r>
              <a:rPr lang="en-US" sz="1855" b="1">
                <a:solidFill>
                  <a:srgbClr val="1C2120"/>
                </a:solidFill>
                <a:latin typeface="Times New Roman MT Bold"/>
                <a:ea typeface="Times New Roman MT Bold"/>
                <a:cs typeface="Times New Roman MT Bold"/>
                <a:sym typeface="Times New Roman MT Bold"/>
              </a:rPr>
              <a:t>Material analysis</a:t>
            </a:r>
          </a:p>
        </p:txBody>
      </p:sp>
      <p:sp>
        <p:nvSpPr>
          <p:cNvPr id="17" name="TextBox 17"/>
          <p:cNvSpPr txBox="1"/>
          <p:nvPr/>
        </p:nvSpPr>
        <p:spPr>
          <a:xfrm>
            <a:off x="13393663" y="4064066"/>
            <a:ext cx="2568183" cy="1360725"/>
          </a:xfrm>
          <a:prstGeom prst="rect">
            <a:avLst/>
          </a:prstGeom>
        </p:spPr>
        <p:txBody>
          <a:bodyPr lIns="0" tIns="0" rIns="0" bIns="0" rtlCol="0" anchor="t">
            <a:spAutoFit/>
          </a:bodyPr>
          <a:lstStyle/>
          <a:p>
            <a:pPr marL="0" lvl="0" indent="0" algn="just">
              <a:lnSpc>
                <a:spcPts val="2120"/>
              </a:lnSpc>
              <a:spcBef>
                <a:spcPct val="0"/>
              </a:spcBef>
            </a:pPr>
            <a:r>
              <a:rPr lang="en-US" sz="1570" u="none" spc="25">
                <a:solidFill>
                  <a:srgbClr val="1C2120"/>
                </a:solidFill>
                <a:latin typeface="Times New Roman MT"/>
                <a:ea typeface="Times New Roman MT"/>
                <a:cs typeface="Times New Roman MT"/>
                <a:sym typeface="Times New Roman MT"/>
              </a:rPr>
              <a:t>To determine the final contents,making use of some of the materials gathered from the previous task and producing new ones</a:t>
            </a:r>
          </a:p>
        </p:txBody>
      </p:sp>
      <p:sp>
        <p:nvSpPr>
          <p:cNvPr id="18" name="TextBox 18"/>
          <p:cNvSpPr txBox="1"/>
          <p:nvPr/>
        </p:nvSpPr>
        <p:spPr>
          <a:xfrm>
            <a:off x="14119429" y="3468972"/>
            <a:ext cx="2229996" cy="502528"/>
          </a:xfrm>
          <a:prstGeom prst="rect">
            <a:avLst/>
          </a:prstGeom>
        </p:spPr>
        <p:txBody>
          <a:bodyPr lIns="0" tIns="0" rIns="0" bIns="0" rtlCol="0" anchor="t">
            <a:spAutoFit/>
          </a:bodyPr>
          <a:lstStyle/>
          <a:p>
            <a:pPr algn="l">
              <a:lnSpc>
                <a:spcPts val="1862"/>
              </a:lnSpc>
            </a:pPr>
            <a:r>
              <a:rPr lang="en-US" sz="1724" b="1">
                <a:solidFill>
                  <a:srgbClr val="1C2120"/>
                </a:solidFill>
                <a:latin typeface="Times New Roman MT Bold"/>
                <a:ea typeface="Times New Roman MT Bold"/>
                <a:cs typeface="Times New Roman MT Bold"/>
                <a:sym typeface="Times New Roman MT Bold"/>
              </a:rPr>
              <a:t>Course design &amp; material creation</a:t>
            </a:r>
          </a:p>
        </p:txBody>
      </p:sp>
      <p:sp>
        <p:nvSpPr>
          <p:cNvPr id="19" name="TextBox 19"/>
          <p:cNvSpPr txBox="1"/>
          <p:nvPr/>
        </p:nvSpPr>
        <p:spPr>
          <a:xfrm>
            <a:off x="13462123" y="6371999"/>
            <a:ext cx="2499724" cy="2310771"/>
          </a:xfrm>
          <a:prstGeom prst="rect">
            <a:avLst/>
          </a:prstGeom>
        </p:spPr>
        <p:txBody>
          <a:bodyPr lIns="0" tIns="0" rIns="0" bIns="0" rtlCol="0" anchor="t">
            <a:spAutoFit/>
          </a:bodyPr>
          <a:lstStyle/>
          <a:p>
            <a:pPr marL="0" lvl="0" indent="0" algn="just">
              <a:lnSpc>
                <a:spcPts val="2294"/>
              </a:lnSpc>
              <a:spcBef>
                <a:spcPct val="0"/>
              </a:spcBef>
            </a:pPr>
            <a:r>
              <a:rPr lang="en-US" sz="1699" spc="27">
                <a:solidFill>
                  <a:srgbClr val="1C2120"/>
                </a:solidFill>
                <a:latin typeface="Times New Roman MT"/>
                <a:ea typeface="Times New Roman MT"/>
                <a:cs typeface="Times New Roman MT"/>
                <a:sym typeface="Times New Roman MT"/>
              </a:rPr>
              <a:t>T</a:t>
            </a:r>
            <a:r>
              <a:rPr lang="en-US" sz="1699" u="none" spc="27">
                <a:solidFill>
                  <a:srgbClr val="1C2120"/>
                </a:solidFill>
                <a:latin typeface="Times New Roman MT"/>
                <a:ea typeface="Times New Roman MT"/>
                <a:cs typeface="Times New Roman MT"/>
                <a:sym typeface="Times New Roman MT"/>
              </a:rPr>
              <a:t>o help the development of an online training course in the final work package by analysing and assessing the effectivity and usefulness of the materials and methodologies suggested</a:t>
            </a:r>
          </a:p>
        </p:txBody>
      </p:sp>
      <p:sp>
        <p:nvSpPr>
          <p:cNvPr id="20" name="TextBox 20"/>
          <p:cNvSpPr txBox="1"/>
          <p:nvPr/>
        </p:nvSpPr>
        <p:spPr>
          <a:xfrm>
            <a:off x="14119429" y="5886648"/>
            <a:ext cx="2547333" cy="299190"/>
          </a:xfrm>
          <a:prstGeom prst="rect">
            <a:avLst/>
          </a:prstGeom>
        </p:spPr>
        <p:txBody>
          <a:bodyPr lIns="0" tIns="0" rIns="0" bIns="0" rtlCol="0" anchor="t">
            <a:spAutoFit/>
          </a:bodyPr>
          <a:lstStyle/>
          <a:p>
            <a:pPr algn="l">
              <a:lnSpc>
                <a:spcPts val="2003"/>
              </a:lnSpc>
            </a:pPr>
            <a:r>
              <a:rPr lang="en-US" sz="1855" b="1">
                <a:solidFill>
                  <a:srgbClr val="1C2120"/>
                </a:solidFill>
                <a:latin typeface="Times New Roman MT Bold"/>
                <a:ea typeface="Times New Roman MT Bold"/>
                <a:cs typeface="Times New Roman MT Bold"/>
                <a:sym typeface="Times New Roman MT Bold"/>
              </a:rPr>
              <a:t>Piloting &amp; results</a:t>
            </a:r>
          </a:p>
        </p:txBody>
      </p:sp>
      <p:sp>
        <p:nvSpPr>
          <p:cNvPr id="21" name="TextBox 21"/>
          <p:cNvSpPr txBox="1"/>
          <p:nvPr/>
        </p:nvSpPr>
        <p:spPr>
          <a:xfrm>
            <a:off x="4354896" y="1191169"/>
            <a:ext cx="9578208" cy="1008279"/>
          </a:xfrm>
          <a:prstGeom prst="rect">
            <a:avLst/>
          </a:prstGeom>
        </p:spPr>
        <p:txBody>
          <a:bodyPr lIns="0" tIns="0" rIns="0" bIns="0" rtlCol="0" anchor="t">
            <a:spAutoFit/>
          </a:bodyPr>
          <a:lstStyle/>
          <a:p>
            <a:pPr algn="ctr">
              <a:lnSpc>
                <a:spcPts val="6596"/>
              </a:lnSpc>
            </a:pPr>
            <a:r>
              <a:rPr lang="en-US" sz="6800" b="1">
                <a:solidFill>
                  <a:srgbClr val="1800AD"/>
                </a:solidFill>
                <a:latin typeface="Times New Roman MT Bold"/>
                <a:ea typeface="Times New Roman MT Bold"/>
                <a:cs typeface="Times New Roman MT Bold"/>
                <a:sym typeface="Times New Roman MT Bold"/>
              </a:rPr>
              <a:t>Work Package 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781046" y="161129"/>
            <a:ext cx="1410197" cy="1735141"/>
          </a:xfrm>
          <a:custGeom>
            <a:avLst/>
            <a:gdLst/>
            <a:ahLst/>
            <a:cxnLst/>
            <a:rect l="l" t="t" r="r" b="b"/>
            <a:pathLst>
              <a:path w="1410197" h="1735141">
                <a:moveTo>
                  <a:pt x="0" y="0"/>
                </a:moveTo>
                <a:lnTo>
                  <a:pt x="1410196" y="0"/>
                </a:lnTo>
                <a:lnTo>
                  <a:pt x="1410196" y="1735142"/>
                </a:lnTo>
                <a:lnTo>
                  <a:pt x="0" y="1735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TextBox 3"/>
          <p:cNvSpPr txBox="1"/>
          <p:nvPr/>
        </p:nvSpPr>
        <p:spPr>
          <a:xfrm>
            <a:off x="1306900" y="1860920"/>
            <a:ext cx="8475735" cy="741071"/>
          </a:xfrm>
          <a:prstGeom prst="rect">
            <a:avLst/>
          </a:prstGeom>
        </p:spPr>
        <p:txBody>
          <a:bodyPr lIns="0" tIns="0" rIns="0" bIns="0" rtlCol="0" anchor="t">
            <a:spAutoFit/>
          </a:bodyPr>
          <a:lstStyle/>
          <a:p>
            <a:pPr algn="just">
              <a:lnSpc>
                <a:spcPts val="2833"/>
              </a:lnSpc>
            </a:pPr>
            <a:r>
              <a:rPr lang="en-US" sz="2098" b="1" spc="125">
                <a:solidFill>
                  <a:srgbClr val="000000"/>
                </a:solidFill>
                <a:latin typeface="Times New Roman MT Bold"/>
                <a:ea typeface="Times New Roman MT Bold"/>
                <a:cs typeface="Times New Roman MT Bold"/>
                <a:sym typeface="Times New Roman MT Bold"/>
              </a:rPr>
              <a:t>6 Modules:</a:t>
            </a:r>
          </a:p>
          <a:p>
            <a:pPr algn="just">
              <a:lnSpc>
                <a:spcPts val="2833"/>
              </a:lnSpc>
            </a:pPr>
            <a:endParaRPr lang="en-US" sz="2098" b="1" spc="125">
              <a:solidFill>
                <a:srgbClr val="000000"/>
              </a:solidFill>
              <a:latin typeface="Times New Roman MT Bold"/>
              <a:ea typeface="Times New Roman MT Bold"/>
              <a:cs typeface="Times New Roman MT Bold"/>
              <a:sym typeface="Times New Roman MT Bold"/>
            </a:endParaRPr>
          </a:p>
        </p:txBody>
      </p:sp>
      <p:grpSp>
        <p:nvGrpSpPr>
          <p:cNvPr id="4" name="Group 4"/>
          <p:cNvGrpSpPr/>
          <p:nvPr/>
        </p:nvGrpSpPr>
        <p:grpSpPr>
          <a:xfrm>
            <a:off x="1306900" y="2577953"/>
            <a:ext cx="6251770" cy="695927"/>
            <a:chOff x="0" y="0"/>
            <a:chExt cx="8335694" cy="927903"/>
          </a:xfrm>
        </p:grpSpPr>
        <p:grpSp>
          <p:nvGrpSpPr>
            <p:cNvPr id="5" name="Group 5"/>
            <p:cNvGrpSpPr/>
            <p:nvPr/>
          </p:nvGrpSpPr>
          <p:grpSpPr>
            <a:xfrm>
              <a:off x="0" y="0"/>
              <a:ext cx="1724620" cy="927903"/>
              <a:chOff x="0" y="0"/>
              <a:chExt cx="1510688" cy="812800"/>
            </a:xfrm>
          </p:grpSpPr>
          <p:sp>
            <p:nvSpPr>
              <p:cNvPr id="6" name="Freeform 6"/>
              <p:cNvSpPr/>
              <p:nvPr/>
            </p:nvSpPr>
            <p:spPr>
              <a:xfrm>
                <a:off x="0" y="0"/>
                <a:ext cx="1510688" cy="812800"/>
              </a:xfrm>
              <a:custGeom>
                <a:avLst/>
                <a:gdLst/>
                <a:ahLst/>
                <a:cxnLst/>
                <a:rect l="l" t="t" r="r" b="b"/>
                <a:pathLst>
                  <a:path w="1510688" h="812800">
                    <a:moveTo>
                      <a:pt x="755344" y="0"/>
                    </a:moveTo>
                    <a:cubicBezTo>
                      <a:pt x="338179" y="0"/>
                      <a:pt x="0" y="181951"/>
                      <a:pt x="0" y="406400"/>
                    </a:cubicBezTo>
                    <a:cubicBezTo>
                      <a:pt x="0" y="630849"/>
                      <a:pt x="338179" y="812800"/>
                      <a:pt x="755344" y="812800"/>
                    </a:cubicBezTo>
                    <a:cubicBezTo>
                      <a:pt x="1172509" y="812800"/>
                      <a:pt x="1510688" y="630849"/>
                      <a:pt x="1510688" y="406400"/>
                    </a:cubicBezTo>
                    <a:cubicBezTo>
                      <a:pt x="1510688" y="181951"/>
                      <a:pt x="1172509" y="0"/>
                      <a:pt x="755344" y="0"/>
                    </a:cubicBezTo>
                    <a:close/>
                  </a:path>
                </a:pathLst>
              </a:custGeom>
              <a:solidFill>
                <a:srgbClr val="E4F8FF"/>
              </a:solidFill>
            </p:spPr>
            <p:txBody>
              <a:bodyPr/>
              <a:lstStyle/>
              <a:p>
                <a:endParaRPr lang="es-ES"/>
              </a:p>
            </p:txBody>
          </p:sp>
          <p:sp>
            <p:nvSpPr>
              <p:cNvPr id="7" name="TextBox 7"/>
              <p:cNvSpPr txBox="1"/>
              <p:nvPr/>
            </p:nvSpPr>
            <p:spPr>
              <a:xfrm>
                <a:off x="141627" y="47625"/>
                <a:ext cx="1227434"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1</a:t>
                </a:r>
              </a:p>
            </p:txBody>
          </p:sp>
        </p:grpSp>
        <p:sp>
          <p:nvSpPr>
            <p:cNvPr id="8" name="TextBox 8"/>
            <p:cNvSpPr txBox="1"/>
            <p:nvPr/>
          </p:nvSpPr>
          <p:spPr>
            <a:xfrm>
              <a:off x="2273400" y="220409"/>
              <a:ext cx="6062294" cy="4585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What is PSIT?</a:t>
              </a:r>
            </a:p>
          </p:txBody>
        </p:sp>
      </p:grpSp>
      <p:grpSp>
        <p:nvGrpSpPr>
          <p:cNvPr id="9" name="Group 9"/>
          <p:cNvGrpSpPr/>
          <p:nvPr/>
        </p:nvGrpSpPr>
        <p:grpSpPr>
          <a:xfrm>
            <a:off x="1306900" y="4771403"/>
            <a:ext cx="6428594" cy="695927"/>
            <a:chOff x="0" y="0"/>
            <a:chExt cx="8571458" cy="927903"/>
          </a:xfrm>
        </p:grpSpPr>
        <p:grpSp>
          <p:nvGrpSpPr>
            <p:cNvPr id="10" name="Group 10"/>
            <p:cNvGrpSpPr/>
            <p:nvPr/>
          </p:nvGrpSpPr>
          <p:grpSpPr>
            <a:xfrm>
              <a:off x="0" y="0"/>
              <a:ext cx="1773399" cy="927903"/>
              <a:chOff x="0" y="0"/>
              <a:chExt cx="1553416" cy="812800"/>
            </a:xfrm>
          </p:grpSpPr>
          <p:sp>
            <p:nvSpPr>
              <p:cNvPr id="11" name="Freeform 11"/>
              <p:cNvSpPr/>
              <p:nvPr/>
            </p:nvSpPr>
            <p:spPr>
              <a:xfrm>
                <a:off x="0" y="0"/>
                <a:ext cx="1553416" cy="812800"/>
              </a:xfrm>
              <a:custGeom>
                <a:avLst/>
                <a:gdLst/>
                <a:ahLst/>
                <a:cxnLst/>
                <a:rect l="l" t="t" r="r" b="b"/>
                <a:pathLst>
                  <a:path w="1553416" h="812800">
                    <a:moveTo>
                      <a:pt x="776708" y="0"/>
                    </a:moveTo>
                    <a:cubicBezTo>
                      <a:pt x="347744" y="0"/>
                      <a:pt x="0" y="181951"/>
                      <a:pt x="0" y="406400"/>
                    </a:cubicBezTo>
                    <a:cubicBezTo>
                      <a:pt x="0" y="630849"/>
                      <a:pt x="347744" y="812800"/>
                      <a:pt x="776708" y="812800"/>
                    </a:cubicBezTo>
                    <a:cubicBezTo>
                      <a:pt x="1205672" y="812800"/>
                      <a:pt x="1553416" y="630849"/>
                      <a:pt x="1553416" y="406400"/>
                    </a:cubicBezTo>
                    <a:cubicBezTo>
                      <a:pt x="1553416" y="181951"/>
                      <a:pt x="1205672" y="0"/>
                      <a:pt x="776708" y="0"/>
                    </a:cubicBezTo>
                    <a:close/>
                  </a:path>
                </a:pathLst>
              </a:custGeom>
              <a:solidFill>
                <a:srgbClr val="E4F8FF"/>
              </a:solidFill>
            </p:spPr>
            <p:txBody>
              <a:bodyPr/>
              <a:lstStyle/>
              <a:p>
                <a:endParaRPr lang="es-ES"/>
              </a:p>
            </p:txBody>
          </p:sp>
          <p:sp>
            <p:nvSpPr>
              <p:cNvPr id="12" name="TextBox 12"/>
              <p:cNvSpPr txBox="1"/>
              <p:nvPr/>
            </p:nvSpPr>
            <p:spPr>
              <a:xfrm>
                <a:off x="145633" y="47625"/>
                <a:ext cx="1262151"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2</a:t>
                </a:r>
              </a:p>
            </p:txBody>
          </p:sp>
        </p:grpSp>
        <p:sp>
          <p:nvSpPr>
            <p:cNvPr id="13" name="TextBox 13"/>
            <p:cNvSpPr txBox="1"/>
            <p:nvPr/>
          </p:nvSpPr>
          <p:spPr>
            <a:xfrm>
              <a:off x="2337700" y="114651"/>
              <a:ext cx="6233758" cy="4585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Who will I be helping?</a:t>
              </a:r>
            </a:p>
          </p:txBody>
        </p:sp>
      </p:grpSp>
      <p:grpSp>
        <p:nvGrpSpPr>
          <p:cNvPr id="14" name="Group 14"/>
          <p:cNvGrpSpPr/>
          <p:nvPr/>
        </p:nvGrpSpPr>
        <p:grpSpPr>
          <a:xfrm>
            <a:off x="1250439" y="7039618"/>
            <a:ext cx="7052338" cy="705502"/>
            <a:chOff x="0" y="0"/>
            <a:chExt cx="9403117" cy="940669"/>
          </a:xfrm>
        </p:grpSpPr>
        <p:grpSp>
          <p:nvGrpSpPr>
            <p:cNvPr id="15" name="Group 15"/>
            <p:cNvGrpSpPr/>
            <p:nvPr/>
          </p:nvGrpSpPr>
          <p:grpSpPr>
            <a:xfrm>
              <a:off x="0" y="0"/>
              <a:ext cx="1882276" cy="927903"/>
              <a:chOff x="0" y="0"/>
              <a:chExt cx="1648787" cy="812800"/>
            </a:xfrm>
          </p:grpSpPr>
          <p:sp>
            <p:nvSpPr>
              <p:cNvPr id="16" name="Freeform 16"/>
              <p:cNvSpPr/>
              <p:nvPr/>
            </p:nvSpPr>
            <p:spPr>
              <a:xfrm>
                <a:off x="0" y="0"/>
                <a:ext cx="1648787" cy="812800"/>
              </a:xfrm>
              <a:custGeom>
                <a:avLst/>
                <a:gdLst/>
                <a:ahLst/>
                <a:cxnLst/>
                <a:rect l="l" t="t" r="r" b="b"/>
                <a:pathLst>
                  <a:path w="1648787" h="812800">
                    <a:moveTo>
                      <a:pt x="824394" y="0"/>
                    </a:moveTo>
                    <a:cubicBezTo>
                      <a:pt x="369094" y="0"/>
                      <a:pt x="0" y="181951"/>
                      <a:pt x="0" y="406400"/>
                    </a:cubicBezTo>
                    <a:cubicBezTo>
                      <a:pt x="0" y="630849"/>
                      <a:pt x="369094" y="812800"/>
                      <a:pt x="824394" y="812800"/>
                    </a:cubicBezTo>
                    <a:cubicBezTo>
                      <a:pt x="1279693" y="812800"/>
                      <a:pt x="1648787" y="630849"/>
                      <a:pt x="1648787" y="406400"/>
                    </a:cubicBezTo>
                    <a:cubicBezTo>
                      <a:pt x="1648787" y="181951"/>
                      <a:pt x="1279693" y="0"/>
                      <a:pt x="824394" y="0"/>
                    </a:cubicBezTo>
                    <a:close/>
                  </a:path>
                </a:pathLst>
              </a:custGeom>
              <a:solidFill>
                <a:srgbClr val="E4F8FF"/>
              </a:solidFill>
            </p:spPr>
            <p:txBody>
              <a:bodyPr/>
              <a:lstStyle/>
              <a:p>
                <a:endParaRPr lang="es-ES"/>
              </a:p>
            </p:txBody>
          </p:sp>
          <p:sp>
            <p:nvSpPr>
              <p:cNvPr id="17" name="TextBox 17"/>
              <p:cNvSpPr txBox="1"/>
              <p:nvPr/>
            </p:nvSpPr>
            <p:spPr>
              <a:xfrm>
                <a:off x="154574" y="47625"/>
                <a:ext cx="1339640"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3</a:t>
                </a:r>
              </a:p>
            </p:txBody>
          </p:sp>
        </p:grpSp>
        <p:sp>
          <p:nvSpPr>
            <p:cNvPr id="18" name="TextBox 18"/>
            <p:cNvSpPr txBox="1"/>
            <p:nvPr/>
          </p:nvSpPr>
          <p:spPr>
            <a:xfrm>
              <a:off x="2481221" y="63060"/>
              <a:ext cx="6921896" cy="8776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What will I do as an interpreter/mediator/translator?</a:t>
              </a:r>
            </a:p>
          </p:txBody>
        </p:sp>
      </p:grpSp>
      <p:grpSp>
        <p:nvGrpSpPr>
          <p:cNvPr id="19" name="Group 19"/>
          <p:cNvGrpSpPr/>
          <p:nvPr/>
        </p:nvGrpSpPr>
        <p:grpSpPr>
          <a:xfrm>
            <a:off x="9908370" y="7049802"/>
            <a:ext cx="5109872" cy="695927"/>
            <a:chOff x="0" y="0"/>
            <a:chExt cx="6813163" cy="927903"/>
          </a:xfrm>
        </p:grpSpPr>
        <p:grpSp>
          <p:nvGrpSpPr>
            <p:cNvPr id="20" name="Group 20"/>
            <p:cNvGrpSpPr/>
            <p:nvPr/>
          </p:nvGrpSpPr>
          <p:grpSpPr>
            <a:xfrm>
              <a:off x="0" y="0"/>
              <a:ext cx="1410609" cy="927903"/>
              <a:chOff x="0" y="0"/>
              <a:chExt cx="1235629" cy="812800"/>
            </a:xfrm>
          </p:grpSpPr>
          <p:sp>
            <p:nvSpPr>
              <p:cNvPr id="21" name="Freeform 21"/>
              <p:cNvSpPr/>
              <p:nvPr/>
            </p:nvSpPr>
            <p:spPr>
              <a:xfrm>
                <a:off x="0" y="0"/>
                <a:ext cx="1235629" cy="812800"/>
              </a:xfrm>
              <a:custGeom>
                <a:avLst/>
                <a:gdLst/>
                <a:ahLst/>
                <a:cxnLst/>
                <a:rect l="l" t="t" r="r" b="b"/>
                <a:pathLst>
                  <a:path w="1235629" h="812800">
                    <a:moveTo>
                      <a:pt x="617815" y="0"/>
                    </a:moveTo>
                    <a:cubicBezTo>
                      <a:pt x="276605" y="0"/>
                      <a:pt x="0" y="181951"/>
                      <a:pt x="0" y="406400"/>
                    </a:cubicBezTo>
                    <a:cubicBezTo>
                      <a:pt x="0" y="630849"/>
                      <a:pt x="276605" y="812800"/>
                      <a:pt x="617815" y="812800"/>
                    </a:cubicBezTo>
                    <a:cubicBezTo>
                      <a:pt x="959024" y="812800"/>
                      <a:pt x="1235629" y="630849"/>
                      <a:pt x="1235629" y="406400"/>
                    </a:cubicBezTo>
                    <a:cubicBezTo>
                      <a:pt x="1235629" y="181951"/>
                      <a:pt x="959024" y="0"/>
                      <a:pt x="617815" y="0"/>
                    </a:cubicBezTo>
                    <a:close/>
                  </a:path>
                </a:pathLst>
              </a:custGeom>
              <a:solidFill>
                <a:srgbClr val="E4F8FF"/>
              </a:solidFill>
            </p:spPr>
            <p:txBody>
              <a:bodyPr/>
              <a:lstStyle/>
              <a:p>
                <a:endParaRPr lang="es-ES"/>
              </a:p>
            </p:txBody>
          </p:sp>
          <p:sp>
            <p:nvSpPr>
              <p:cNvPr id="22" name="TextBox 22"/>
              <p:cNvSpPr txBox="1"/>
              <p:nvPr/>
            </p:nvSpPr>
            <p:spPr>
              <a:xfrm>
                <a:off x="115840" y="47625"/>
                <a:ext cx="1003949"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6</a:t>
                </a:r>
              </a:p>
            </p:txBody>
          </p:sp>
        </p:grpSp>
        <p:sp>
          <p:nvSpPr>
            <p:cNvPr id="23" name="TextBox 23"/>
            <p:cNvSpPr txBox="1"/>
            <p:nvPr/>
          </p:nvSpPr>
          <p:spPr>
            <a:xfrm>
              <a:off x="1854664" y="50294"/>
              <a:ext cx="4958499" cy="8776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What do I need to know next?</a:t>
              </a:r>
            </a:p>
          </p:txBody>
        </p:sp>
      </p:grpSp>
      <p:grpSp>
        <p:nvGrpSpPr>
          <p:cNvPr id="24" name="Group 24"/>
          <p:cNvGrpSpPr/>
          <p:nvPr/>
        </p:nvGrpSpPr>
        <p:grpSpPr>
          <a:xfrm>
            <a:off x="9908370" y="2441929"/>
            <a:ext cx="6904180" cy="748324"/>
            <a:chOff x="0" y="0"/>
            <a:chExt cx="9205573" cy="997765"/>
          </a:xfrm>
        </p:grpSpPr>
        <p:grpSp>
          <p:nvGrpSpPr>
            <p:cNvPr id="25" name="Group 25"/>
            <p:cNvGrpSpPr/>
            <p:nvPr/>
          </p:nvGrpSpPr>
          <p:grpSpPr>
            <a:xfrm>
              <a:off x="0" y="0"/>
              <a:ext cx="1397000" cy="927903"/>
              <a:chOff x="0" y="0"/>
              <a:chExt cx="1223708" cy="812800"/>
            </a:xfrm>
          </p:grpSpPr>
          <p:sp>
            <p:nvSpPr>
              <p:cNvPr id="26" name="Freeform 26"/>
              <p:cNvSpPr/>
              <p:nvPr/>
            </p:nvSpPr>
            <p:spPr>
              <a:xfrm>
                <a:off x="0" y="0"/>
                <a:ext cx="1223708" cy="812800"/>
              </a:xfrm>
              <a:custGeom>
                <a:avLst/>
                <a:gdLst/>
                <a:ahLst/>
                <a:cxnLst/>
                <a:rect l="l" t="t" r="r" b="b"/>
                <a:pathLst>
                  <a:path w="1223708" h="812800">
                    <a:moveTo>
                      <a:pt x="611854" y="0"/>
                    </a:moveTo>
                    <a:cubicBezTo>
                      <a:pt x="273936" y="0"/>
                      <a:pt x="0" y="181951"/>
                      <a:pt x="0" y="406400"/>
                    </a:cubicBezTo>
                    <a:cubicBezTo>
                      <a:pt x="0" y="630849"/>
                      <a:pt x="273936" y="812800"/>
                      <a:pt x="611854" y="812800"/>
                    </a:cubicBezTo>
                    <a:cubicBezTo>
                      <a:pt x="949771" y="812800"/>
                      <a:pt x="1223708" y="630849"/>
                      <a:pt x="1223708" y="406400"/>
                    </a:cubicBezTo>
                    <a:cubicBezTo>
                      <a:pt x="1223708" y="181951"/>
                      <a:pt x="949771" y="0"/>
                      <a:pt x="611854" y="0"/>
                    </a:cubicBezTo>
                    <a:close/>
                  </a:path>
                </a:pathLst>
              </a:custGeom>
              <a:solidFill>
                <a:srgbClr val="E4F8FF"/>
              </a:solidFill>
            </p:spPr>
            <p:txBody>
              <a:bodyPr/>
              <a:lstStyle/>
              <a:p>
                <a:endParaRPr lang="es-ES"/>
              </a:p>
            </p:txBody>
          </p:sp>
          <p:sp>
            <p:nvSpPr>
              <p:cNvPr id="27" name="TextBox 27"/>
              <p:cNvSpPr txBox="1"/>
              <p:nvPr/>
            </p:nvSpPr>
            <p:spPr>
              <a:xfrm>
                <a:off x="114723" y="47625"/>
                <a:ext cx="994263"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4</a:t>
                </a:r>
              </a:p>
            </p:txBody>
          </p:sp>
        </p:grpSp>
        <p:sp>
          <p:nvSpPr>
            <p:cNvPr id="28" name="TextBox 28"/>
            <p:cNvSpPr txBox="1"/>
            <p:nvPr/>
          </p:nvSpPr>
          <p:spPr>
            <a:xfrm>
              <a:off x="1701775" y="120157"/>
              <a:ext cx="7503798" cy="8776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What do I need to know to be able to work as an interpreter/translator/mediator?</a:t>
              </a:r>
            </a:p>
          </p:txBody>
        </p:sp>
      </p:grpSp>
      <p:grpSp>
        <p:nvGrpSpPr>
          <p:cNvPr id="29" name="Group 29"/>
          <p:cNvGrpSpPr/>
          <p:nvPr/>
        </p:nvGrpSpPr>
        <p:grpSpPr>
          <a:xfrm>
            <a:off x="9782636" y="4866653"/>
            <a:ext cx="7476664" cy="695927"/>
            <a:chOff x="0" y="0"/>
            <a:chExt cx="9968886" cy="927903"/>
          </a:xfrm>
        </p:grpSpPr>
        <p:grpSp>
          <p:nvGrpSpPr>
            <p:cNvPr id="30" name="Group 30"/>
            <p:cNvGrpSpPr/>
            <p:nvPr/>
          </p:nvGrpSpPr>
          <p:grpSpPr>
            <a:xfrm>
              <a:off x="0" y="0"/>
              <a:ext cx="1434192" cy="927903"/>
              <a:chOff x="0" y="0"/>
              <a:chExt cx="1256286" cy="812800"/>
            </a:xfrm>
          </p:grpSpPr>
          <p:sp>
            <p:nvSpPr>
              <p:cNvPr id="31" name="Freeform 31"/>
              <p:cNvSpPr/>
              <p:nvPr/>
            </p:nvSpPr>
            <p:spPr>
              <a:xfrm>
                <a:off x="0" y="0"/>
                <a:ext cx="1256286" cy="812800"/>
              </a:xfrm>
              <a:custGeom>
                <a:avLst/>
                <a:gdLst/>
                <a:ahLst/>
                <a:cxnLst/>
                <a:rect l="l" t="t" r="r" b="b"/>
                <a:pathLst>
                  <a:path w="1256286" h="812800">
                    <a:moveTo>
                      <a:pt x="628143" y="0"/>
                    </a:moveTo>
                    <a:cubicBezTo>
                      <a:pt x="281229" y="0"/>
                      <a:pt x="0" y="181951"/>
                      <a:pt x="0" y="406400"/>
                    </a:cubicBezTo>
                    <a:cubicBezTo>
                      <a:pt x="0" y="630849"/>
                      <a:pt x="281229" y="812800"/>
                      <a:pt x="628143" y="812800"/>
                    </a:cubicBezTo>
                    <a:cubicBezTo>
                      <a:pt x="975057" y="812800"/>
                      <a:pt x="1256286" y="630849"/>
                      <a:pt x="1256286" y="406400"/>
                    </a:cubicBezTo>
                    <a:cubicBezTo>
                      <a:pt x="1256286" y="181951"/>
                      <a:pt x="975057" y="0"/>
                      <a:pt x="628143" y="0"/>
                    </a:cubicBezTo>
                    <a:close/>
                  </a:path>
                </a:pathLst>
              </a:custGeom>
              <a:solidFill>
                <a:srgbClr val="E4F8FF"/>
              </a:solidFill>
            </p:spPr>
            <p:txBody>
              <a:bodyPr/>
              <a:lstStyle/>
              <a:p>
                <a:endParaRPr lang="es-ES"/>
              </a:p>
            </p:txBody>
          </p:sp>
          <p:sp>
            <p:nvSpPr>
              <p:cNvPr id="32" name="TextBox 32"/>
              <p:cNvSpPr txBox="1"/>
              <p:nvPr/>
            </p:nvSpPr>
            <p:spPr>
              <a:xfrm>
                <a:off x="117777" y="47625"/>
                <a:ext cx="1020732" cy="688975"/>
              </a:xfrm>
              <a:prstGeom prst="rect">
                <a:avLst/>
              </a:prstGeom>
            </p:spPr>
            <p:txBody>
              <a:bodyPr lIns="50800" tIns="50800" rIns="50800" bIns="50800" rtlCol="0" anchor="ctr"/>
              <a:lstStyle/>
              <a:p>
                <a:pPr algn="ctr">
                  <a:lnSpc>
                    <a:spcPts val="2495"/>
                  </a:lnSpc>
                </a:pPr>
                <a:r>
                  <a:rPr lang="en-US" sz="2132" b="1">
                    <a:solidFill>
                      <a:srgbClr val="000000"/>
                    </a:solidFill>
                    <a:latin typeface="Times New Roman MT Semi-Bold"/>
                    <a:ea typeface="Times New Roman MT Semi-Bold"/>
                    <a:cs typeface="Times New Roman MT Semi-Bold"/>
                    <a:sym typeface="Times New Roman MT Semi-Bold"/>
                  </a:rPr>
                  <a:t>5</a:t>
                </a:r>
              </a:p>
            </p:txBody>
          </p:sp>
        </p:grpSp>
        <p:sp>
          <p:nvSpPr>
            <p:cNvPr id="33" name="TextBox 33"/>
            <p:cNvSpPr txBox="1"/>
            <p:nvPr/>
          </p:nvSpPr>
          <p:spPr>
            <a:xfrm>
              <a:off x="1747081" y="-28575"/>
              <a:ext cx="8221805" cy="877609"/>
            </a:xfrm>
            <a:prstGeom prst="rect">
              <a:avLst/>
            </a:prstGeom>
          </p:spPr>
          <p:txBody>
            <a:bodyPr lIns="0" tIns="0" rIns="0" bIns="0" rtlCol="0" anchor="t">
              <a:spAutoFit/>
            </a:bodyPr>
            <a:lstStyle/>
            <a:p>
              <a:pPr algn="just">
                <a:lnSpc>
                  <a:spcPts val="2495"/>
                </a:lnSpc>
                <a:spcBef>
                  <a:spcPct val="0"/>
                </a:spcBef>
              </a:pPr>
              <a:r>
                <a:rPr lang="en-US" sz="2132" b="1">
                  <a:solidFill>
                    <a:srgbClr val="000000"/>
                  </a:solidFill>
                  <a:latin typeface="Times New Roman MT Semi-Bold"/>
                  <a:ea typeface="Times New Roman MT Semi-Bold"/>
                  <a:cs typeface="Times New Roman MT Semi-Bold"/>
                  <a:sym typeface="Times New Roman MT Semi-Bold"/>
                </a:rPr>
                <a:t>What do I need to know to be able to work as an interpreter/translator/mediator?</a:t>
              </a:r>
            </a:p>
          </p:txBody>
        </p:sp>
      </p:grpSp>
      <p:sp>
        <p:nvSpPr>
          <p:cNvPr id="34" name="Freeform 34"/>
          <p:cNvSpPr/>
          <p:nvPr/>
        </p:nvSpPr>
        <p:spPr>
          <a:xfrm>
            <a:off x="1912238" y="3369130"/>
            <a:ext cx="7231762" cy="1079899"/>
          </a:xfrm>
          <a:custGeom>
            <a:avLst/>
            <a:gdLst/>
            <a:ahLst/>
            <a:cxnLst/>
            <a:rect l="l" t="t" r="r" b="b"/>
            <a:pathLst>
              <a:path w="7231762" h="1079899">
                <a:moveTo>
                  <a:pt x="0" y="0"/>
                </a:moveTo>
                <a:lnTo>
                  <a:pt x="7231762" y="0"/>
                </a:lnTo>
                <a:lnTo>
                  <a:pt x="7231762" y="1079899"/>
                </a:lnTo>
                <a:lnTo>
                  <a:pt x="0" y="1079899"/>
                </a:lnTo>
                <a:lnTo>
                  <a:pt x="0" y="0"/>
                </a:lnTo>
                <a:close/>
              </a:path>
            </a:pathLst>
          </a:custGeom>
          <a:blipFill>
            <a:blip r:embed="rId4"/>
            <a:stretch>
              <a:fillRect l="-1977" r="-1977"/>
            </a:stretch>
          </a:blipFill>
        </p:spPr>
        <p:txBody>
          <a:bodyPr/>
          <a:lstStyle/>
          <a:p>
            <a:endParaRPr lang="es-ES"/>
          </a:p>
        </p:txBody>
      </p:sp>
      <p:sp>
        <p:nvSpPr>
          <p:cNvPr id="35" name="Freeform 35"/>
          <p:cNvSpPr/>
          <p:nvPr/>
        </p:nvSpPr>
        <p:spPr>
          <a:xfrm>
            <a:off x="1912238" y="5697678"/>
            <a:ext cx="7463883" cy="812205"/>
          </a:xfrm>
          <a:custGeom>
            <a:avLst/>
            <a:gdLst/>
            <a:ahLst/>
            <a:cxnLst/>
            <a:rect l="l" t="t" r="r" b="b"/>
            <a:pathLst>
              <a:path w="7463883" h="812205">
                <a:moveTo>
                  <a:pt x="0" y="0"/>
                </a:moveTo>
                <a:lnTo>
                  <a:pt x="7463883" y="0"/>
                </a:lnTo>
                <a:lnTo>
                  <a:pt x="7463883" y="812205"/>
                </a:lnTo>
                <a:lnTo>
                  <a:pt x="0" y="812205"/>
                </a:lnTo>
                <a:lnTo>
                  <a:pt x="0" y="0"/>
                </a:lnTo>
                <a:close/>
              </a:path>
            </a:pathLst>
          </a:custGeom>
          <a:blipFill>
            <a:blip r:embed="rId5"/>
            <a:stretch>
              <a:fillRect/>
            </a:stretch>
          </a:blipFill>
        </p:spPr>
        <p:txBody>
          <a:bodyPr/>
          <a:lstStyle/>
          <a:p>
            <a:endParaRPr lang="es-ES"/>
          </a:p>
        </p:txBody>
      </p:sp>
      <p:sp>
        <p:nvSpPr>
          <p:cNvPr id="36" name="Freeform 36"/>
          <p:cNvSpPr/>
          <p:nvPr/>
        </p:nvSpPr>
        <p:spPr>
          <a:xfrm>
            <a:off x="1912238" y="8166516"/>
            <a:ext cx="7463883" cy="1330313"/>
          </a:xfrm>
          <a:custGeom>
            <a:avLst/>
            <a:gdLst/>
            <a:ahLst/>
            <a:cxnLst/>
            <a:rect l="l" t="t" r="r" b="b"/>
            <a:pathLst>
              <a:path w="7463883" h="1330313">
                <a:moveTo>
                  <a:pt x="0" y="0"/>
                </a:moveTo>
                <a:lnTo>
                  <a:pt x="7463883" y="0"/>
                </a:lnTo>
                <a:lnTo>
                  <a:pt x="7463883" y="1330314"/>
                </a:lnTo>
                <a:lnTo>
                  <a:pt x="0" y="1330314"/>
                </a:lnTo>
                <a:lnTo>
                  <a:pt x="0" y="0"/>
                </a:lnTo>
                <a:close/>
              </a:path>
            </a:pathLst>
          </a:custGeom>
          <a:blipFill>
            <a:blip r:embed="rId6"/>
            <a:stretch>
              <a:fillRect/>
            </a:stretch>
          </a:blipFill>
        </p:spPr>
        <p:txBody>
          <a:bodyPr/>
          <a:lstStyle/>
          <a:p>
            <a:endParaRPr lang="es-ES"/>
          </a:p>
        </p:txBody>
      </p:sp>
      <p:sp>
        <p:nvSpPr>
          <p:cNvPr id="37" name="Freeform 37"/>
          <p:cNvSpPr/>
          <p:nvPr/>
        </p:nvSpPr>
        <p:spPr>
          <a:xfrm>
            <a:off x="9908370" y="3262213"/>
            <a:ext cx="7861665" cy="1408810"/>
          </a:xfrm>
          <a:custGeom>
            <a:avLst/>
            <a:gdLst/>
            <a:ahLst/>
            <a:cxnLst/>
            <a:rect l="l" t="t" r="r" b="b"/>
            <a:pathLst>
              <a:path w="7861665" h="1408810">
                <a:moveTo>
                  <a:pt x="0" y="0"/>
                </a:moveTo>
                <a:lnTo>
                  <a:pt x="7861665" y="0"/>
                </a:lnTo>
                <a:lnTo>
                  <a:pt x="7861665" y="1408810"/>
                </a:lnTo>
                <a:lnTo>
                  <a:pt x="0" y="1408810"/>
                </a:lnTo>
                <a:lnTo>
                  <a:pt x="0" y="0"/>
                </a:lnTo>
                <a:close/>
              </a:path>
            </a:pathLst>
          </a:custGeom>
          <a:blipFill>
            <a:blip r:embed="rId7"/>
            <a:stretch>
              <a:fillRect/>
            </a:stretch>
          </a:blipFill>
        </p:spPr>
        <p:txBody>
          <a:bodyPr/>
          <a:lstStyle/>
          <a:p>
            <a:endParaRPr lang="es-ES"/>
          </a:p>
        </p:txBody>
      </p:sp>
      <p:sp>
        <p:nvSpPr>
          <p:cNvPr id="38" name="Freeform 38"/>
          <p:cNvSpPr/>
          <p:nvPr/>
        </p:nvSpPr>
        <p:spPr>
          <a:xfrm>
            <a:off x="9972958" y="5712142"/>
            <a:ext cx="7797077" cy="1178336"/>
          </a:xfrm>
          <a:custGeom>
            <a:avLst/>
            <a:gdLst/>
            <a:ahLst/>
            <a:cxnLst/>
            <a:rect l="l" t="t" r="r" b="b"/>
            <a:pathLst>
              <a:path w="7797077" h="1178336">
                <a:moveTo>
                  <a:pt x="0" y="0"/>
                </a:moveTo>
                <a:lnTo>
                  <a:pt x="7797077" y="0"/>
                </a:lnTo>
                <a:lnTo>
                  <a:pt x="7797077" y="1178336"/>
                </a:lnTo>
                <a:lnTo>
                  <a:pt x="0" y="1178336"/>
                </a:lnTo>
                <a:lnTo>
                  <a:pt x="0" y="0"/>
                </a:lnTo>
                <a:close/>
              </a:path>
            </a:pathLst>
          </a:custGeom>
          <a:blipFill>
            <a:blip r:embed="rId8"/>
            <a:stretch>
              <a:fillRect/>
            </a:stretch>
          </a:blipFill>
        </p:spPr>
        <p:txBody>
          <a:bodyPr/>
          <a:lstStyle/>
          <a:p>
            <a:endParaRPr lang="es-ES"/>
          </a:p>
        </p:txBody>
      </p:sp>
      <p:sp>
        <p:nvSpPr>
          <p:cNvPr id="39" name="Freeform 39"/>
          <p:cNvSpPr/>
          <p:nvPr/>
        </p:nvSpPr>
        <p:spPr>
          <a:xfrm>
            <a:off x="9972958" y="8276473"/>
            <a:ext cx="7423987" cy="981827"/>
          </a:xfrm>
          <a:custGeom>
            <a:avLst/>
            <a:gdLst/>
            <a:ahLst/>
            <a:cxnLst/>
            <a:rect l="l" t="t" r="r" b="b"/>
            <a:pathLst>
              <a:path w="7423987" h="981827">
                <a:moveTo>
                  <a:pt x="0" y="0"/>
                </a:moveTo>
                <a:lnTo>
                  <a:pt x="7423987" y="0"/>
                </a:lnTo>
                <a:lnTo>
                  <a:pt x="7423987" y="981827"/>
                </a:lnTo>
                <a:lnTo>
                  <a:pt x="0" y="981827"/>
                </a:lnTo>
                <a:lnTo>
                  <a:pt x="0" y="0"/>
                </a:lnTo>
                <a:close/>
              </a:path>
            </a:pathLst>
          </a:custGeom>
          <a:blipFill>
            <a:blip r:embed="rId9"/>
            <a:stretch>
              <a:fillRect/>
            </a:stretch>
          </a:blipFill>
        </p:spPr>
        <p:txBody>
          <a:bodyPr/>
          <a:lstStyle/>
          <a:p>
            <a:endParaRPr lang="es-ES"/>
          </a:p>
        </p:txBody>
      </p:sp>
      <p:sp>
        <p:nvSpPr>
          <p:cNvPr id="40" name="TextBox 40"/>
          <p:cNvSpPr txBox="1"/>
          <p:nvPr/>
        </p:nvSpPr>
        <p:spPr>
          <a:xfrm>
            <a:off x="1175309" y="526351"/>
            <a:ext cx="11443265" cy="928497"/>
          </a:xfrm>
          <a:prstGeom prst="rect">
            <a:avLst/>
          </a:prstGeom>
        </p:spPr>
        <p:txBody>
          <a:bodyPr lIns="0" tIns="0" rIns="0" bIns="0" rtlCol="0" anchor="t">
            <a:spAutoFit/>
          </a:bodyPr>
          <a:lstStyle/>
          <a:p>
            <a:pPr algn="l">
              <a:lnSpc>
                <a:spcPts val="6384"/>
              </a:lnSpc>
            </a:pPr>
            <a:r>
              <a:rPr lang="en-US" sz="5600" b="1">
                <a:solidFill>
                  <a:srgbClr val="1800AD"/>
                </a:solidFill>
                <a:latin typeface="Times New Roman MT Bold"/>
                <a:ea typeface="Times New Roman MT Bold"/>
                <a:cs typeface="Times New Roman MT Bold"/>
                <a:sym typeface="Times New Roman MT Bold"/>
              </a:rPr>
              <a:t>Material creation &amp; course design</a:t>
            </a:r>
          </a:p>
        </p:txBody>
      </p:sp>
      <p:grpSp>
        <p:nvGrpSpPr>
          <p:cNvPr id="41" name="Group 41"/>
          <p:cNvGrpSpPr/>
          <p:nvPr/>
        </p:nvGrpSpPr>
        <p:grpSpPr>
          <a:xfrm>
            <a:off x="3933808" y="1550069"/>
            <a:ext cx="6176627" cy="932663"/>
            <a:chOff x="0" y="0"/>
            <a:chExt cx="8235502" cy="1243551"/>
          </a:xfrm>
        </p:grpSpPr>
        <p:sp>
          <p:nvSpPr>
            <p:cNvPr id="42" name="TextBox 42"/>
            <p:cNvSpPr txBox="1"/>
            <p:nvPr/>
          </p:nvSpPr>
          <p:spPr>
            <a:xfrm>
              <a:off x="0" y="-57150"/>
              <a:ext cx="8235502" cy="360740"/>
            </a:xfrm>
            <a:prstGeom prst="rect">
              <a:avLst/>
            </a:prstGeom>
          </p:spPr>
          <p:txBody>
            <a:bodyPr lIns="0" tIns="0" rIns="0" bIns="0" rtlCol="0" anchor="t">
              <a:spAutoFit/>
            </a:bodyPr>
            <a:lstStyle/>
            <a:p>
              <a:pPr algn="just">
                <a:lnSpc>
                  <a:spcPts val="2064"/>
                </a:lnSpc>
              </a:pPr>
              <a:r>
                <a:rPr lang="en-US" sz="1529" b="1" spc="91">
                  <a:solidFill>
                    <a:srgbClr val="000000"/>
                  </a:solidFill>
                  <a:latin typeface="Times New Roman MT Bold"/>
                  <a:ea typeface="Times New Roman MT Bold"/>
                  <a:cs typeface="Times New Roman MT Bold"/>
                  <a:sym typeface="Times New Roman MT Bold"/>
                </a:rPr>
                <a:t>Modules 4 &amp; 5 localised for the other countries</a:t>
              </a:r>
            </a:p>
          </p:txBody>
        </p:sp>
        <p:sp>
          <p:nvSpPr>
            <p:cNvPr id="43" name="TextBox 43"/>
            <p:cNvSpPr txBox="1"/>
            <p:nvPr/>
          </p:nvSpPr>
          <p:spPr>
            <a:xfrm>
              <a:off x="0" y="540375"/>
              <a:ext cx="5982864" cy="703176"/>
            </a:xfrm>
            <a:prstGeom prst="rect">
              <a:avLst/>
            </a:prstGeom>
          </p:spPr>
          <p:txBody>
            <a:bodyPr lIns="0" tIns="0" rIns="0" bIns="0" rtlCol="0" anchor="t">
              <a:spAutoFit/>
            </a:bodyPr>
            <a:lstStyle/>
            <a:p>
              <a:pPr algn="just">
                <a:lnSpc>
                  <a:spcPts val="2064"/>
                </a:lnSpc>
              </a:pPr>
              <a:r>
                <a:rPr lang="en-US" sz="1529" b="1" spc="91">
                  <a:solidFill>
                    <a:srgbClr val="000000"/>
                  </a:solidFill>
                  <a:latin typeface="Times New Roman MT Bold"/>
                  <a:ea typeface="Times New Roman MT Bold"/>
                  <a:cs typeface="Times New Roman MT Bold"/>
                  <a:sym typeface="Times New Roman MT Bold"/>
                </a:rPr>
                <a:t>Materials for the pilot course were in Spanish but then translated to English</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588480" y="244051"/>
            <a:ext cx="1968096" cy="2421595"/>
          </a:xfrm>
          <a:custGeom>
            <a:avLst/>
            <a:gdLst/>
            <a:ahLst/>
            <a:cxnLst/>
            <a:rect l="l" t="t" r="r" b="b"/>
            <a:pathLst>
              <a:path w="1968096" h="2421595">
                <a:moveTo>
                  <a:pt x="0" y="0"/>
                </a:moveTo>
                <a:lnTo>
                  <a:pt x="1968096" y="0"/>
                </a:lnTo>
                <a:lnTo>
                  <a:pt x="1968096" y="2421595"/>
                </a:lnTo>
                <a:lnTo>
                  <a:pt x="0" y="2421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175309" y="2013500"/>
            <a:ext cx="9918575" cy="3395548"/>
            <a:chOff x="0" y="0"/>
            <a:chExt cx="13224766" cy="4527398"/>
          </a:xfrm>
        </p:grpSpPr>
        <p:grpSp>
          <p:nvGrpSpPr>
            <p:cNvPr id="4" name="Group 4"/>
            <p:cNvGrpSpPr/>
            <p:nvPr/>
          </p:nvGrpSpPr>
          <p:grpSpPr>
            <a:xfrm>
              <a:off x="0" y="1000795"/>
              <a:ext cx="3514853" cy="390767"/>
              <a:chOff x="0" y="0"/>
              <a:chExt cx="694292" cy="77189"/>
            </a:xfrm>
          </p:grpSpPr>
          <p:sp>
            <p:nvSpPr>
              <p:cNvPr id="5" name="Freeform 5"/>
              <p:cNvSpPr/>
              <p:nvPr/>
            </p:nvSpPr>
            <p:spPr>
              <a:xfrm>
                <a:off x="0" y="0"/>
                <a:ext cx="694292" cy="77189"/>
              </a:xfrm>
              <a:custGeom>
                <a:avLst/>
                <a:gdLst/>
                <a:ahLst/>
                <a:cxnLst/>
                <a:rect l="l" t="t" r="r" b="b"/>
                <a:pathLst>
                  <a:path w="694292" h="77189">
                    <a:moveTo>
                      <a:pt x="0" y="0"/>
                    </a:moveTo>
                    <a:lnTo>
                      <a:pt x="694292" y="0"/>
                    </a:lnTo>
                    <a:lnTo>
                      <a:pt x="694292" y="77189"/>
                    </a:lnTo>
                    <a:lnTo>
                      <a:pt x="0" y="77189"/>
                    </a:lnTo>
                    <a:close/>
                  </a:path>
                </a:pathLst>
              </a:custGeom>
              <a:solidFill>
                <a:srgbClr val="E1FFEF"/>
              </a:solidFill>
            </p:spPr>
            <p:txBody>
              <a:bodyPr/>
              <a:lstStyle/>
              <a:p>
                <a:endParaRPr lang="es-ES"/>
              </a:p>
            </p:txBody>
          </p:sp>
          <p:sp>
            <p:nvSpPr>
              <p:cNvPr id="6" name="TextBox 6"/>
              <p:cNvSpPr txBox="1"/>
              <p:nvPr/>
            </p:nvSpPr>
            <p:spPr>
              <a:xfrm>
                <a:off x="0" y="-28575"/>
                <a:ext cx="694292" cy="105764"/>
              </a:xfrm>
              <a:prstGeom prst="rect">
                <a:avLst/>
              </a:prstGeom>
            </p:spPr>
            <p:txBody>
              <a:bodyPr lIns="50800" tIns="50800" rIns="50800" bIns="50800" rtlCol="0" anchor="ctr"/>
              <a:lstStyle/>
              <a:p>
                <a:pPr algn="ctr">
                  <a:lnSpc>
                    <a:spcPts val="2495"/>
                  </a:lnSpc>
                </a:pPr>
                <a:endParaRPr/>
              </a:p>
            </p:txBody>
          </p:sp>
        </p:grpSp>
        <p:sp>
          <p:nvSpPr>
            <p:cNvPr id="7" name="TextBox 7"/>
            <p:cNvSpPr txBox="1"/>
            <p:nvPr/>
          </p:nvSpPr>
          <p:spPr>
            <a:xfrm>
              <a:off x="279556" y="976430"/>
              <a:ext cx="8884229" cy="763590"/>
            </a:xfrm>
            <a:prstGeom prst="rect">
              <a:avLst/>
            </a:prstGeom>
          </p:spPr>
          <p:txBody>
            <a:bodyPr lIns="0" tIns="0" rIns="0" bIns="0" rtlCol="0" anchor="t">
              <a:spAutoFit/>
            </a:bodyPr>
            <a:lstStyle/>
            <a:p>
              <a:pPr algn="just">
                <a:lnSpc>
                  <a:spcPts val="2227"/>
                </a:lnSpc>
              </a:pPr>
              <a:r>
                <a:rPr lang="en-US" sz="1649" b="1" spc="98">
                  <a:solidFill>
                    <a:srgbClr val="000000"/>
                  </a:solidFill>
                  <a:latin typeface="Times New Roman MT Bold"/>
                  <a:ea typeface="Times New Roman MT Bold"/>
                  <a:cs typeface="Times New Roman MT Bold"/>
                  <a:sym typeface="Times New Roman MT Bold"/>
                </a:rPr>
                <a:t>Introductory video</a:t>
              </a:r>
            </a:p>
            <a:p>
              <a:pPr algn="just">
                <a:lnSpc>
                  <a:spcPts val="2227"/>
                </a:lnSpc>
              </a:pPr>
              <a:endParaRPr lang="en-US" sz="1649" b="1" spc="98">
                <a:solidFill>
                  <a:srgbClr val="000000"/>
                </a:solidFill>
                <a:latin typeface="Times New Roman MT Bold"/>
                <a:ea typeface="Times New Roman MT Bold"/>
                <a:cs typeface="Times New Roman MT Bold"/>
                <a:sym typeface="Times New Roman MT Bold"/>
              </a:endParaRPr>
            </a:p>
          </p:txBody>
        </p:sp>
        <p:grpSp>
          <p:nvGrpSpPr>
            <p:cNvPr id="8" name="Group 8"/>
            <p:cNvGrpSpPr/>
            <p:nvPr/>
          </p:nvGrpSpPr>
          <p:grpSpPr>
            <a:xfrm>
              <a:off x="3543011" y="1932321"/>
              <a:ext cx="3514853" cy="390767"/>
              <a:chOff x="0" y="0"/>
              <a:chExt cx="694292" cy="77189"/>
            </a:xfrm>
          </p:grpSpPr>
          <p:sp>
            <p:nvSpPr>
              <p:cNvPr id="9" name="Freeform 9"/>
              <p:cNvSpPr/>
              <p:nvPr/>
            </p:nvSpPr>
            <p:spPr>
              <a:xfrm>
                <a:off x="0" y="0"/>
                <a:ext cx="694292" cy="77189"/>
              </a:xfrm>
              <a:custGeom>
                <a:avLst/>
                <a:gdLst/>
                <a:ahLst/>
                <a:cxnLst/>
                <a:rect l="l" t="t" r="r" b="b"/>
                <a:pathLst>
                  <a:path w="694292" h="77189">
                    <a:moveTo>
                      <a:pt x="0" y="0"/>
                    </a:moveTo>
                    <a:lnTo>
                      <a:pt x="694292" y="0"/>
                    </a:lnTo>
                    <a:lnTo>
                      <a:pt x="694292" y="77189"/>
                    </a:lnTo>
                    <a:lnTo>
                      <a:pt x="0" y="77189"/>
                    </a:lnTo>
                    <a:close/>
                  </a:path>
                </a:pathLst>
              </a:custGeom>
              <a:solidFill>
                <a:srgbClr val="E1FFEF"/>
              </a:solidFill>
            </p:spPr>
            <p:txBody>
              <a:bodyPr/>
              <a:lstStyle/>
              <a:p>
                <a:endParaRPr lang="es-ES"/>
              </a:p>
            </p:txBody>
          </p:sp>
          <p:sp>
            <p:nvSpPr>
              <p:cNvPr id="10" name="TextBox 10"/>
              <p:cNvSpPr txBox="1"/>
              <p:nvPr/>
            </p:nvSpPr>
            <p:spPr>
              <a:xfrm>
                <a:off x="0" y="-28575"/>
                <a:ext cx="694292" cy="105764"/>
              </a:xfrm>
              <a:prstGeom prst="rect">
                <a:avLst/>
              </a:prstGeom>
            </p:spPr>
            <p:txBody>
              <a:bodyPr lIns="50800" tIns="50800" rIns="50800" bIns="50800" rtlCol="0" anchor="ctr"/>
              <a:lstStyle/>
              <a:p>
                <a:pPr algn="ctr">
                  <a:lnSpc>
                    <a:spcPts val="2495"/>
                  </a:lnSpc>
                </a:pPr>
                <a:endParaRPr/>
              </a:p>
            </p:txBody>
          </p:sp>
        </p:grpSp>
        <p:sp>
          <p:nvSpPr>
            <p:cNvPr id="11" name="TextBox 11"/>
            <p:cNvSpPr txBox="1"/>
            <p:nvPr/>
          </p:nvSpPr>
          <p:spPr>
            <a:xfrm>
              <a:off x="4340537" y="1928909"/>
              <a:ext cx="8884229" cy="394180"/>
            </a:xfrm>
            <a:prstGeom prst="rect">
              <a:avLst/>
            </a:prstGeom>
          </p:spPr>
          <p:txBody>
            <a:bodyPr lIns="0" tIns="0" rIns="0" bIns="0" rtlCol="0" anchor="t">
              <a:spAutoFit/>
            </a:bodyPr>
            <a:lstStyle/>
            <a:p>
              <a:pPr algn="just">
                <a:lnSpc>
                  <a:spcPts val="2227"/>
                </a:lnSpc>
              </a:pPr>
              <a:r>
                <a:rPr lang="en-US" sz="1649" b="1" spc="98">
                  <a:solidFill>
                    <a:srgbClr val="000000"/>
                  </a:solidFill>
                  <a:latin typeface="Times New Roman MT Bold"/>
                  <a:ea typeface="Times New Roman MT Bold"/>
                  <a:cs typeface="Times New Roman MT Bold"/>
                  <a:sym typeface="Times New Roman MT Bold"/>
                </a:rPr>
                <a:t>Roleplays</a:t>
              </a:r>
            </a:p>
          </p:txBody>
        </p:sp>
        <p:grpSp>
          <p:nvGrpSpPr>
            <p:cNvPr id="12" name="Group 12"/>
            <p:cNvGrpSpPr/>
            <p:nvPr/>
          </p:nvGrpSpPr>
          <p:grpSpPr>
            <a:xfrm>
              <a:off x="1928614" y="2689030"/>
              <a:ext cx="6841211" cy="390767"/>
              <a:chOff x="0" y="0"/>
              <a:chExt cx="1351350" cy="77189"/>
            </a:xfrm>
          </p:grpSpPr>
          <p:sp>
            <p:nvSpPr>
              <p:cNvPr id="13" name="Freeform 13"/>
              <p:cNvSpPr/>
              <p:nvPr/>
            </p:nvSpPr>
            <p:spPr>
              <a:xfrm>
                <a:off x="0" y="0"/>
                <a:ext cx="1351350" cy="77189"/>
              </a:xfrm>
              <a:custGeom>
                <a:avLst/>
                <a:gdLst/>
                <a:ahLst/>
                <a:cxnLst/>
                <a:rect l="l" t="t" r="r" b="b"/>
                <a:pathLst>
                  <a:path w="1351350" h="77189">
                    <a:moveTo>
                      <a:pt x="0" y="0"/>
                    </a:moveTo>
                    <a:lnTo>
                      <a:pt x="1351350" y="0"/>
                    </a:lnTo>
                    <a:lnTo>
                      <a:pt x="1351350" y="77189"/>
                    </a:lnTo>
                    <a:lnTo>
                      <a:pt x="0" y="77189"/>
                    </a:lnTo>
                    <a:close/>
                  </a:path>
                </a:pathLst>
              </a:custGeom>
              <a:solidFill>
                <a:srgbClr val="E1FFEF"/>
              </a:solidFill>
            </p:spPr>
            <p:txBody>
              <a:bodyPr/>
              <a:lstStyle/>
              <a:p>
                <a:endParaRPr lang="es-ES"/>
              </a:p>
            </p:txBody>
          </p:sp>
          <p:sp>
            <p:nvSpPr>
              <p:cNvPr id="14" name="TextBox 14"/>
              <p:cNvSpPr txBox="1"/>
              <p:nvPr/>
            </p:nvSpPr>
            <p:spPr>
              <a:xfrm>
                <a:off x="0" y="-28575"/>
                <a:ext cx="1351350" cy="105764"/>
              </a:xfrm>
              <a:prstGeom prst="rect">
                <a:avLst/>
              </a:prstGeom>
            </p:spPr>
            <p:txBody>
              <a:bodyPr lIns="50800" tIns="50800" rIns="50800" bIns="50800" rtlCol="0" anchor="ctr"/>
              <a:lstStyle/>
              <a:p>
                <a:pPr algn="ctr">
                  <a:lnSpc>
                    <a:spcPts val="2495"/>
                  </a:lnSpc>
                </a:pPr>
                <a:endParaRPr/>
              </a:p>
            </p:txBody>
          </p:sp>
        </p:grpSp>
        <p:sp>
          <p:nvSpPr>
            <p:cNvPr id="15" name="TextBox 15"/>
            <p:cNvSpPr txBox="1"/>
            <p:nvPr/>
          </p:nvSpPr>
          <p:spPr>
            <a:xfrm>
              <a:off x="2397881" y="2653987"/>
              <a:ext cx="8884229" cy="394180"/>
            </a:xfrm>
            <a:prstGeom prst="rect">
              <a:avLst/>
            </a:prstGeom>
          </p:spPr>
          <p:txBody>
            <a:bodyPr lIns="0" tIns="0" rIns="0" bIns="0" rtlCol="0" anchor="t">
              <a:spAutoFit/>
            </a:bodyPr>
            <a:lstStyle/>
            <a:p>
              <a:pPr algn="just">
                <a:lnSpc>
                  <a:spcPts val="2227"/>
                </a:lnSpc>
              </a:pPr>
              <a:r>
                <a:rPr lang="en-US" sz="1649" b="1" spc="98">
                  <a:solidFill>
                    <a:srgbClr val="000000"/>
                  </a:solidFill>
                  <a:latin typeface="Times New Roman MT Bold"/>
                  <a:ea typeface="Times New Roman MT Bold"/>
                  <a:cs typeface="Times New Roman MT Bold"/>
                  <a:sym typeface="Times New Roman MT Bold"/>
                </a:rPr>
                <a:t>Kahoots and questionnaires for assesment</a:t>
              </a:r>
            </a:p>
          </p:txBody>
        </p:sp>
        <p:grpSp>
          <p:nvGrpSpPr>
            <p:cNvPr id="16" name="Group 16"/>
            <p:cNvGrpSpPr/>
            <p:nvPr/>
          </p:nvGrpSpPr>
          <p:grpSpPr>
            <a:xfrm>
              <a:off x="718261" y="3655184"/>
              <a:ext cx="9478224" cy="872214"/>
              <a:chOff x="0" y="0"/>
              <a:chExt cx="1872242" cy="172289"/>
            </a:xfrm>
          </p:grpSpPr>
          <p:sp>
            <p:nvSpPr>
              <p:cNvPr id="17" name="Freeform 17"/>
              <p:cNvSpPr/>
              <p:nvPr/>
            </p:nvSpPr>
            <p:spPr>
              <a:xfrm>
                <a:off x="0" y="0"/>
                <a:ext cx="1872242" cy="172289"/>
              </a:xfrm>
              <a:custGeom>
                <a:avLst/>
                <a:gdLst/>
                <a:ahLst/>
                <a:cxnLst/>
                <a:rect l="l" t="t" r="r" b="b"/>
                <a:pathLst>
                  <a:path w="1872242" h="172289">
                    <a:moveTo>
                      <a:pt x="0" y="0"/>
                    </a:moveTo>
                    <a:lnTo>
                      <a:pt x="1872242" y="0"/>
                    </a:lnTo>
                    <a:lnTo>
                      <a:pt x="1872242" y="172289"/>
                    </a:lnTo>
                    <a:lnTo>
                      <a:pt x="0" y="172289"/>
                    </a:lnTo>
                    <a:close/>
                  </a:path>
                </a:pathLst>
              </a:custGeom>
              <a:solidFill>
                <a:srgbClr val="E1FFEF"/>
              </a:solidFill>
            </p:spPr>
            <p:txBody>
              <a:bodyPr/>
              <a:lstStyle/>
              <a:p>
                <a:endParaRPr lang="es-ES"/>
              </a:p>
            </p:txBody>
          </p:sp>
          <p:sp>
            <p:nvSpPr>
              <p:cNvPr id="18" name="TextBox 18"/>
              <p:cNvSpPr txBox="1"/>
              <p:nvPr/>
            </p:nvSpPr>
            <p:spPr>
              <a:xfrm>
                <a:off x="0" y="-28575"/>
                <a:ext cx="1872242" cy="200864"/>
              </a:xfrm>
              <a:prstGeom prst="rect">
                <a:avLst/>
              </a:prstGeom>
            </p:spPr>
            <p:txBody>
              <a:bodyPr lIns="50800" tIns="50800" rIns="50800" bIns="50800" rtlCol="0" anchor="ctr"/>
              <a:lstStyle/>
              <a:p>
                <a:pPr algn="ctr">
                  <a:lnSpc>
                    <a:spcPts val="2495"/>
                  </a:lnSpc>
                </a:pPr>
                <a:endParaRPr/>
              </a:p>
            </p:txBody>
          </p:sp>
        </p:grpSp>
        <p:sp>
          <p:nvSpPr>
            <p:cNvPr id="19" name="TextBox 19"/>
            <p:cNvSpPr txBox="1"/>
            <p:nvPr/>
          </p:nvSpPr>
          <p:spPr>
            <a:xfrm>
              <a:off x="1117023" y="3676158"/>
              <a:ext cx="8884229" cy="763590"/>
            </a:xfrm>
            <a:prstGeom prst="rect">
              <a:avLst/>
            </a:prstGeom>
          </p:spPr>
          <p:txBody>
            <a:bodyPr lIns="0" tIns="0" rIns="0" bIns="0" rtlCol="0" anchor="t">
              <a:spAutoFit/>
            </a:bodyPr>
            <a:lstStyle/>
            <a:p>
              <a:pPr algn="just">
                <a:lnSpc>
                  <a:spcPts val="2227"/>
                </a:lnSpc>
              </a:pPr>
              <a:r>
                <a:rPr lang="en-US" sz="1649" b="1" spc="98">
                  <a:solidFill>
                    <a:srgbClr val="000000"/>
                  </a:solidFill>
                  <a:latin typeface="Times New Roman MT Bold"/>
                  <a:ea typeface="Times New Roman MT Bold"/>
                  <a:cs typeface="Times New Roman MT Bold"/>
                  <a:sym typeface="Times New Roman MT Bold"/>
                </a:rPr>
                <a:t>Explanatory videos about the functioning and figures of PSIT settings</a:t>
              </a:r>
            </a:p>
          </p:txBody>
        </p:sp>
        <p:sp>
          <p:nvSpPr>
            <p:cNvPr id="20" name="TextBox 20"/>
            <p:cNvSpPr txBox="1"/>
            <p:nvPr/>
          </p:nvSpPr>
          <p:spPr>
            <a:xfrm>
              <a:off x="1606186" y="-76200"/>
              <a:ext cx="11300980" cy="492795"/>
            </a:xfrm>
            <a:prstGeom prst="rect">
              <a:avLst/>
            </a:prstGeom>
          </p:spPr>
          <p:txBody>
            <a:bodyPr lIns="0" tIns="0" rIns="0" bIns="0" rtlCol="0" anchor="t">
              <a:spAutoFit/>
            </a:bodyPr>
            <a:lstStyle/>
            <a:p>
              <a:pPr algn="just">
                <a:lnSpc>
                  <a:spcPts val="2833"/>
                </a:lnSpc>
              </a:pPr>
              <a:r>
                <a:rPr lang="en-US" sz="2098" b="1" spc="125">
                  <a:solidFill>
                    <a:srgbClr val="000000"/>
                  </a:solidFill>
                  <a:latin typeface="Times New Roman MT Bold"/>
                  <a:ea typeface="Times New Roman MT Bold"/>
                  <a:cs typeface="Times New Roman MT Bold"/>
                  <a:sym typeface="Times New Roman MT Bold"/>
                </a:rPr>
                <a:t>Material creation:</a:t>
              </a:r>
            </a:p>
          </p:txBody>
        </p:sp>
      </p:grpSp>
      <p:grpSp>
        <p:nvGrpSpPr>
          <p:cNvPr id="21" name="Group 21"/>
          <p:cNvGrpSpPr/>
          <p:nvPr/>
        </p:nvGrpSpPr>
        <p:grpSpPr>
          <a:xfrm>
            <a:off x="4948715" y="2679031"/>
            <a:ext cx="6741612" cy="293076"/>
            <a:chOff x="0" y="0"/>
            <a:chExt cx="8988816" cy="390767"/>
          </a:xfrm>
        </p:grpSpPr>
        <p:grpSp>
          <p:nvGrpSpPr>
            <p:cNvPr id="22" name="Group 22"/>
            <p:cNvGrpSpPr/>
            <p:nvPr/>
          </p:nvGrpSpPr>
          <p:grpSpPr>
            <a:xfrm>
              <a:off x="0" y="0"/>
              <a:ext cx="3514853" cy="390767"/>
              <a:chOff x="0" y="0"/>
              <a:chExt cx="694292" cy="77189"/>
            </a:xfrm>
          </p:grpSpPr>
          <p:sp>
            <p:nvSpPr>
              <p:cNvPr id="23" name="Freeform 23"/>
              <p:cNvSpPr/>
              <p:nvPr/>
            </p:nvSpPr>
            <p:spPr>
              <a:xfrm>
                <a:off x="0" y="0"/>
                <a:ext cx="694292" cy="77189"/>
              </a:xfrm>
              <a:custGeom>
                <a:avLst/>
                <a:gdLst/>
                <a:ahLst/>
                <a:cxnLst/>
                <a:rect l="l" t="t" r="r" b="b"/>
                <a:pathLst>
                  <a:path w="694292" h="77189">
                    <a:moveTo>
                      <a:pt x="0" y="0"/>
                    </a:moveTo>
                    <a:lnTo>
                      <a:pt x="694292" y="0"/>
                    </a:lnTo>
                    <a:lnTo>
                      <a:pt x="694292" y="77189"/>
                    </a:lnTo>
                    <a:lnTo>
                      <a:pt x="0" y="77189"/>
                    </a:lnTo>
                    <a:close/>
                  </a:path>
                </a:pathLst>
              </a:custGeom>
              <a:solidFill>
                <a:srgbClr val="E1FFEF"/>
              </a:solidFill>
            </p:spPr>
            <p:txBody>
              <a:bodyPr/>
              <a:lstStyle/>
              <a:p>
                <a:endParaRPr lang="es-ES"/>
              </a:p>
            </p:txBody>
          </p:sp>
          <p:sp>
            <p:nvSpPr>
              <p:cNvPr id="24" name="TextBox 24"/>
              <p:cNvSpPr txBox="1"/>
              <p:nvPr/>
            </p:nvSpPr>
            <p:spPr>
              <a:xfrm>
                <a:off x="0" y="-28575"/>
                <a:ext cx="694292" cy="105764"/>
              </a:xfrm>
              <a:prstGeom prst="rect">
                <a:avLst/>
              </a:prstGeom>
            </p:spPr>
            <p:txBody>
              <a:bodyPr lIns="50800" tIns="50800" rIns="50800" bIns="50800" rtlCol="0" anchor="ctr"/>
              <a:lstStyle/>
              <a:p>
                <a:pPr algn="ctr">
                  <a:lnSpc>
                    <a:spcPts val="2495"/>
                  </a:lnSpc>
                </a:pPr>
                <a:endParaRPr/>
              </a:p>
            </p:txBody>
          </p:sp>
        </p:grpSp>
        <p:sp>
          <p:nvSpPr>
            <p:cNvPr id="25" name="TextBox 25"/>
            <p:cNvSpPr txBox="1"/>
            <p:nvPr/>
          </p:nvSpPr>
          <p:spPr>
            <a:xfrm>
              <a:off x="104586" y="-5552"/>
              <a:ext cx="8884229" cy="394180"/>
            </a:xfrm>
            <a:prstGeom prst="rect">
              <a:avLst/>
            </a:prstGeom>
          </p:spPr>
          <p:txBody>
            <a:bodyPr lIns="0" tIns="0" rIns="0" bIns="0" rtlCol="0" anchor="t">
              <a:spAutoFit/>
            </a:bodyPr>
            <a:lstStyle/>
            <a:p>
              <a:pPr algn="just">
                <a:lnSpc>
                  <a:spcPts val="2227"/>
                </a:lnSpc>
              </a:pPr>
              <a:r>
                <a:rPr lang="en-US" sz="1649" b="1" spc="98">
                  <a:solidFill>
                    <a:srgbClr val="000000"/>
                  </a:solidFill>
                  <a:latin typeface="Times New Roman MT Bold"/>
                  <a:ea typeface="Times New Roman MT Bold"/>
                  <a:cs typeface="Times New Roman MT Bold"/>
                  <a:sym typeface="Times New Roman MT Bold"/>
                </a:rPr>
                <a:t>PowerPoint presentations</a:t>
              </a:r>
            </a:p>
          </p:txBody>
        </p:sp>
      </p:grpSp>
      <p:sp>
        <p:nvSpPr>
          <p:cNvPr id="26" name="Freeform 26"/>
          <p:cNvSpPr/>
          <p:nvPr/>
        </p:nvSpPr>
        <p:spPr>
          <a:xfrm>
            <a:off x="10716031" y="3381681"/>
            <a:ext cx="3856497" cy="2174100"/>
          </a:xfrm>
          <a:custGeom>
            <a:avLst/>
            <a:gdLst/>
            <a:ahLst/>
            <a:cxnLst/>
            <a:rect l="l" t="t" r="r" b="b"/>
            <a:pathLst>
              <a:path w="3856497" h="2174100">
                <a:moveTo>
                  <a:pt x="0" y="0"/>
                </a:moveTo>
                <a:lnTo>
                  <a:pt x="3856497" y="0"/>
                </a:lnTo>
                <a:lnTo>
                  <a:pt x="3856497" y="2174100"/>
                </a:lnTo>
                <a:lnTo>
                  <a:pt x="0" y="2174100"/>
                </a:lnTo>
                <a:lnTo>
                  <a:pt x="0" y="0"/>
                </a:lnTo>
                <a:close/>
              </a:path>
            </a:pathLst>
          </a:custGeom>
          <a:blipFill>
            <a:blip r:embed="rId4"/>
            <a:stretch>
              <a:fillRect/>
            </a:stretch>
          </a:blipFill>
        </p:spPr>
        <p:txBody>
          <a:bodyPr/>
          <a:lstStyle/>
          <a:p>
            <a:endParaRPr lang="es-ES"/>
          </a:p>
        </p:txBody>
      </p:sp>
      <p:sp>
        <p:nvSpPr>
          <p:cNvPr id="27" name="Freeform 27"/>
          <p:cNvSpPr/>
          <p:nvPr/>
        </p:nvSpPr>
        <p:spPr>
          <a:xfrm>
            <a:off x="13361730" y="6021082"/>
            <a:ext cx="3737754" cy="2116503"/>
          </a:xfrm>
          <a:custGeom>
            <a:avLst/>
            <a:gdLst/>
            <a:ahLst/>
            <a:cxnLst/>
            <a:rect l="l" t="t" r="r" b="b"/>
            <a:pathLst>
              <a:path w="3737754" h="2116503">
                <a:moveTo>
                  <a:pt x="0" y="0"/>
                </a:moveTo>
                <a:lnTo>
                  <a:pt x="3737754" y="0"/>
                </a:lnTo>
                <a:lnTo>
                  <a:pt x="3737754" y="2116503"/>
                </a:lnTo>
                <a:lnTo>
                  <a:pt x="0" y="2116503"/>
                </a:lnTo>
                <a:lnTo>
                  <a:pt x="0" y="0"/>
                </a:lnTo>
                <a:close/>
              </a:path>
            </a:pathLst>
          </a:custGeom>
          <a:blipFill>
            <a:blip r:embed="rId5"/>
            <a:stretch>
              <a:fillRect/>
            </a:stretch>
          </a:blipFill>
        </p:spPr>
        <p:txBody>
          <a:bodyPr/>
          <a:lstStyle/>
          <a:p>
            <a:endParaRPr lang="es-ES"/>
          </a:p>
        </p:txBody>
      </p:sp>
      <p:sp>
        <p:nvSpPr>
          <p:cNvPr id="28" name="Freeform 28"/>
          <p:cNvSpPr/>
          <p:nvPr/>
        </p:nvSpPr>
        <p:spPr>
          <a:xfrm>
            <a:off x="8648453" y="5967700"/>
            <a:ext cx="3970120" cy="2223267"/>
          </a:xfrm>
          <a:custGeom>
            <a:avLst/>
            <a:gdLst/>
            <a:ahLst/>
            <a:cxnLst/>
            <a:rect l="l" t="t" r="r" b="b"/>
            <a:pathLst>
              <a:path w="3970120" h="2223267">
                <a:moveTo>
                  <a:pt x="0" y="0"/>
                </a:moveTo>
                <a:lnTo>
                  <a:pt x="3970120" y="0"/>
                </a:lnTo>
                <a:lnTo>
                  <a:pt x="3970120" y="2223267"/>
                </a:lnTo>
                <a:lnTo>
                  <a:pt x="0" y="2223267"/>
                </a:lnTo>
                <a:lnTo>
                  <a:pt x="0" y="0"/>
                </a:lnTo>
                <a:close/>
              </a:path>
            </a:pathLst>
          </a:custGeom>
          <a:blipFill>
            <a:blip r:embed="rId6"/>
            <a:stretch>
              <a:fillRect/>
            </a:stretch>
          </a:blipFill>
        </p:spPr>
        <p:txBody>
          <a:bodyPr/>
          <a:lstStyle/>
          <a:p>
            <a:endParaRPr lang="es-ES"/>
          </a:p>
        </p:txBody>
      </p:sp>
      <p:sp>
        <p:nvSpPr>
          <p:cNvPr id="29" name="Freeform 29"/>
          <p:cNvSpPr/>
          <p:nvPr/>
        </p:nvSpPr>
        <p:spPr>
          <a:xfrm>
            <a:off x="3493371" y="6278974"/>
            <a:ext cx="4412133" cy="1858611"/>
          </a:xfrm>
          <a:custGeom>
            <a:avLst/>
            <a:gdLst/>
            <a:ahLst/>
            <a:cxnLst/>
            <a:rect l="l" t="t" r="r" b="b"/>
            <a:pathLst>
              <a:path w="4412133" h="1858611">
                <a:moveTo>
                  <a:pt x="0" y="0"/>
                </a:moveTo>
                <a:lnTo>
                  <a:pt x="4412132" y="0"/>
                </a:lnTo>
                <a:lnTo>
                  <a:pt x="4412132" y="1858611"/>
                </a:lnTo>
                <a:lnTo>
                  <a:pt x="0" y="1858611"/>
                </a:lnTo>
                <a:lnTo>
                  <a:pt x="0" y="0"/>
                </a:lnTo>
                <a:close/>
              </a:path>
            </a:pathLst>
          </a:custGeom>
          <a:blipFill>
            <a:blip r:embed="rId7"/>
            <a:stretch>
              <a:fillRect/>
            </a:stretch>
          </a:blipFill>
        </p:spPr>
        <p:txBody>
          <a:bodyPr/>
          <a:lstStyle/>
          <a:p>
            <a:endParaRPr lang="es-ES"/>
          </a:p>
        </p:txBody>
      </p:sp>
      <p:sp>
        <p:nvSpPr>
          <p:cNvPr id="30" name="TextBox 30"/>
          <p:cNvSpPr txBox="1"/>
          <p:nvPr/>
        </p:nvSpPr>
        <p:spPr>
          <a:xfrm>
            <a:off x="1175309" y="526351"/>
            <a:ext cx="11443265" cy="928497"/>
          </a:xfrm>
          <a:prstGeom prst="rect">
            <a:avLst/>
          </a:prstGeom>
        </p:spPr>
        <p:txBody>
          <a:bodyPr lIns="0" tIns="0" rIns="0" bIns="0" rtlCol="0" anchor="t">
            <a:spAutoFit/>
          </a:bodyPr>
          <a:lstStyle/>
          <a:p>
            <a:pPr algn="l">
              <a:lnSpc>
                <a:spcPts val="6384"/>
              </a:lnSpc>
            </a:pPr>
            <a:r>
              <a:rPr lang="en-US" sz="5600" b="1">
                <a:solidFill>
                  <a:srgbClr val="1800AD"/>
                </a:solidFill>
                <a:latin typeface="Times New Roman MT Bold"/>
                <a:ea typeface="Times New Roman MT Bold"/>
                <a:cs typeface="Times New Roman MT Bold"/>
                <a:sym typeface="Times New Roman MT Bold"/>
              </a:rPr>
              <a:t>Material creation &amp; course design</a:t>
            </a:r>
          </a:p>
        </p:txBody>
      </p:sp>
      <p:grpSp>
        <p:nvGrpSpPr>
          <p:cNvPr id="31" name="Group 31"/>
          <p:cNvGrpSpPr/>
          <p:nvPr/>
        </p:nvGrpSpPr>
        <p:grpSpPr>
          <a:xfrm>
            <a:off x="0" y="8302483"/>
            <a:ext cx="18288000" cy="3237902"/>
            <a:chOff x="0" y="0"/>
            <a:chExt cx="4816593" cy="852781"/>
          </a:xfrm>
        </p:grpSpPr>
        <p:sp>
          <p:nvSpPr>
            <p:cNvPr id="32" name="Freeform 32"/>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33" name="TextBox 33"/>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27963" y="965708"/>
            <a:ext cx="15032073" cy="1100429"/>
          </a:xfrm>
          <a:prstGeom prst="rect">
            <a:avLst/>
          </a:prstGeom>
        </p:spPr>
        <p:txBody>
          <a:bodyPr lIns="0" tIns="0" rIns="0" bIns="0" rtlCol="0" anchor="t">
            <a:spAutoFit/>
          </a:bodyPr>
          <a:lstStyle/>
          <a:p>
            <a:pPr algn="ctr">
              <a:lnSpc>
                <a:spcPts val="8103"/>
              </a:lnSpc>
            </a:pPr>
            <a:r>
              <a:rPr lang="en-US" sz="8354" b="1" dirty="0">
                <a:solidFill>
                  <a:srgbClr val="1800AD"/>
                </a:solidFill>
                <a:latin typeface="Times New Roman MT Bold"/>
                <a:ea typeface="Times New Roman MT Bold"/>
                <a:cs typeface="Times New Roman MT Bold"/>
                <a:sym typeface="Times New Roman MT Bold"/>
              </a:rPr>
              <a:t>Course design &amp; piloting</a:t>
            </a:r>
          </a:p>
        </p:txBody>
      </p:sp>
      <p:grpSp>
        <p:nvGrpSpPr>
          <p:cNvPr id="3" name="Group 3"/>
          <p:cNvGrpSpPr/>
          <p:nvPr/>
        </p:nvGrpSpPr>
        <p:grpSpPr>
          <a:xfrm>
            <a:off x="1902497" y="3063771"/>
            <a:ext cx="3445340" cy="1224519"/>
            <a:chOff x="0" y="0"/>
            <a:chExt cx="4593787" cy="1632692"/>
          </a:xfrm>
        </p:grpSpPr>
        <p:sp>
          <p:nvSpPr>
            <p:cNvPr id="4" name="TextBox 4"/>
            <p:cNvSpPr txBox="1"/>
            <p:nvPr/>
          </p:nvSpPr>
          <p:spPr>
            <a:xfrm>
              <a:off x="0" y="-47625"/>
              <a:ext cx="4139916" cy="529717"/>
            </a:xfrm>
            <a:prstGeom prst="rect">
              <a:avLst/>
            </a:prstGeom>
          </p:spPr>
          <p:txBody>
            <a:bodyPr lIns="0" tIns="0" rIns="0" bIns="0" rtlCol="0" anchor="t">
              <a:spAutoFit/>
            </a:bodyPr>
            <a:lstStyle/>
            <a:p>
              <a:pPr algn="l">
                <a:lnSpc>
                  <a:spcPts val="2808"/>
                </a:lnSpc>
              </a:pPr>
              <a:r>
                <a:rPr lang="en-US" sz="2400" b="1">
                  <a:solidFill>
                    <a:srgbClr val="000000"/>
                  </a:solidFill>
                  <a:latin typeface="Times New Roman MT Semi-Bold"/>
                  <a:ea typeface="Times New Roman MT Semi-Bold"/>
                  <a:cs typeface="Times New Roman MT Semi-Bold"/>
                  <a:sym typeface="Times New Roman MT Semi-Bold"/>
                </a:rPr>
                <a:t>OBJECTIVE</a:t>
              </a:r>
            </a:p>
          </p:txBody>
        </p:sp>
        <p:sp>
          <p:nvSpPr>
            <p:cNvPr id="5" name="TextBox 5"/>
            <p:cNvSpPr txBox="1"/>
            <p:nvPr/>
          </p:nvSpPr>
          <p:spPr>
            <a:xfrm>
              <a:off x="18918" y="515727"/>
              <a:ext cx="4574869" cy="1116965"/>
            </a:xfrm>
            <a:prstGeom prst="rect">
              <a:avLst/>
            </a:prstGeom>
          </p:spPr>
          <p:txBody>
            <a:bodyPr lIns="0" tIns="0" rIns="0" bIns="0" rtlCol="0" anchor="t">
              <a:spAutoFit/>
            </a:bodyPr>
            <a:lstStyle/>
            <a:p>
              <a:pPr marL="0" lvl="0" indent="0" algn="just">
                <a:lnSpc>
                  <a:spcPts val="3240"/>
                </a:lnSpc>
                <a:spcBef>
                  <a:spcPct val="0"/>
                </a:spcBef>
              </a:pPr>
              <a:r>
                <a:rPr lang="en-US" sz="2400" spc="144">
                  <a:solidFill>
                    <a:srgbClr val="000000"/>
                  </a:solidFill>
                  <a:latin typeface="Times New Roman MT"/>
                  <a:ea typeface="Times New Roman MT"/>
                  <a:cs typeface="Times New Roman MT"/>
                  <a:sym typeface="Times New Roman MT"/>
                </a:rPr>
                <a:t>T</a:t>
              </a:r>
              <a:r>
                <a:rPr lang="en-US" sz="2400" u="none" spc="144">
                  <a:solidFill>
                    <a:srgbClr val="000000"/>
                  </a:solidFill>
                  <a:latin typeface="Times New Roman MT"/>
                  <a:ea typeface="Times New Roman MT"/>
                  <a:cs typeface="Times New Roman MT"/>
                  <a:sym typeface="Times New Roman MT"/>
                </a:rPr>
                <a:t>o test the materials &amp; course created</a:t>
              </a:r>
            </a:p>
          </p:txBody>
        </p:sp>
      </p:grpSp>
      <p:grpSp>
        <p:nvGrpSpPr>
          <p:cNvPr id="6" name="Group 6"/>
          <p:cNvGrpSpPr/>
          <p:nvPr/>
        </p:nvGrpSpPr>
        <p:grpSpPr>
          <a:xfrm>
            <a:off x="0" y="8302483"/>
            <a:ext cx="18288000" cy="3237902"/>
            <a:chOff x="0" y="0"/>
            <a:chExt cx="4816593" cy="852781"/>
          </a:xfrm>
        </p:grpSpPr>
        <p:sp>
          <p:nvSpPr>
            <p:cNvPr id="7" name="Freeform 7"/>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8" name="TextBox 8"/>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grpSp>
        <p:nvGrpSpPr>
          <p:cNvPr id="9" name="Group 9"/>
          <p:cNvGrpSpPr/>
          <p:nvPr/>
        </p:nvGrpSpPr>
        <p:grpSpPr>
          <a:xfrm>
            <a:off x="1902497" y="5336624"/>
            <a:ext cx="4348713" cy="3157926"/>
            <a:chOff x="0" y="0"/>
            <a:chExt cx="5798284" cy="4210568"/>
          </a:xfrm>
        </p:grpSpPr>
        <p:sp>
          <p:nvSpPr>
            <p:cNvPr id="10" name="TextBox 10"/>
            <p:cNvSpPr txBox="1"/>
            <p:nvPr/>
          </p:nvSpPr>
          <p:spPr>
            <a:xfrm>
              <a:off x="0" y="-28575"/>
              <a:ext cx="5798284" cy="458509"/>
            </a:xfrm>
            <a:prstGeom prst="rect">
              <a:avLst/>
            </a:prstGeom>
          </p:spPr>
          <p:txBody>
            <a:bodyPr lIns="0" tIns="0" rIns="0" bIns="0" rtlCol="0" anchor="t">
              <a:spAutoFit/>
            </a:bodyPr>
            <a:lstStyle/>
            <a:p>
              <a:pPr algn="l">
                <a:lnSpc>
                  <a:spcPts val="2495"/>
                </a:lnSpc>
              </a:pPr>
              <a:r>
                <a:rPr lang="en-US" sz="2132" b="1">
                  <a:solidFill>
                    <a:srgbClr val="000000"/>
                  </a:solidFill>
                  <a:latin typeface="Times New Roman MT Semi-Bold"/>
                  <a:ea typeface="Times New Roman MT Semi-Bold"/>
                  <a:cs typeface="Times New Roman MT Semi-Bold"/>
                  <a:sym typeface="Times New Roman MT Semi-Bold"/>
                </a:rPr>
                <a:t>PROCESS</a:t>
              </a:r>
            </a:p>
          </p:txBody>
        </p:sp>
        <p:sp>
          <p:nvSpPr>
            <p:cNvPr id="11" name="TextBox 11"/>
            <p:cNvSpPr txBox="1"/>
            <p:nvPr/>
          </p:nvSpPr>
          <p:spPr>
            <a:xfrm>
              <a:off x="0" y="428508"/>
              <a:ext cx="5320286" cy="3782060"/>
            </a:xfrm>
            <a:prstGeom prst="rect">
              <a:avLst/>
            </a:prstGeom>
          </p:spPr>
          <p:txBody>
            <a:bodyPr lIns="0" tIns="0" rIns="0" bIns="0" rtlCol="0" anchor="t">
              <a:spAutoFit/>
            </a:bodyPr>
            <a:lstStyle/>
            <a:p>
              <a:pPr marL="453390" lvl="1" indent="-226695" algn="just">
                <a:lnSpc>
                  <a:spcPts val="2835"/>
                </a:lnSpc>
                <a:spcBef>
                  <a:spcPct val="0"/>
                </a:spcBef>
                <a:buFont typeface="Arial"/>
                <a:buChar char="•"/>
              </a:pPr>
              <a:r>
                <a:rPr lang="en-US" sz="2100" spc="126">
                  <a:solidFill>
                    <a:srgbClr val="000000"/>
                  </a:solidFill>
                  <a:latin typeface="Times New Roman MT"/>
                  <a:ea typeface="Times New Roman MT"/>
                  <a:cs typeface="Times New Roman MT"/>
                  <a:sym typeface="Times New Roman MT"/>
                </a:rPr>
                <a:t>C</a:t>
              </a:r>
              <a:r>
                <a:rPr lang="en-US" sz="2100" u="none" spc="126">
                  <a:solidFill>
                    <a:srgbClr val="000000"/>
                  </a:solidFill>
                  <a:latin typeface="Times New Roman MT"/>
                  <a:ea typeface="Times New Roman MT"/>
                  <a:cs typeface="Times New Roman MT"/>
                  <a:sym typeface="Times New Roman MT"/>
                </a:rPr>
                <a:t>ontacted 74 third-sector organisations who work with migrant and refugee individuals in Spain</a:t>
              </a:r>
            </a:p>
            <a:p>
              <a:pPr marL="906780" lvl="2" indent="-302260" algn="just">
                <a:lnSpc>
                  <a:spcPts val="2835"/>
                </a:lnSpc>
                <a:spcBef>
                  <a:spcPct val="0"/>
                </a:spcBef>
                <a:buFont typeface="Arial"/>
                <a:buChar char="⚬"/>
              </a:pPr>
              <a:r>
                <a:rPr lang="en-US" sz="2100" u="none" spc="126">
                  <a:solidFill>
                    <a:srgbClr val="000000"/>
                  </a:solidFill>
                  <a:latin typeface="Times New Roman MT"/>
                  <a:ea typeface="Times New Roman MT"/>
                  <a:cs typeface="Times New Roman MT"/>
                  <a:sym typeface="Times New Roman MT"/>
                </a:rPr>
                <a:t> to identify LLD needs &amp; language provision services state of the art</a:t>
              </a:r>
            </a:p>
            <a:p>
              <a:pPr marL="0" lvl="0" indent="0" algn="just">
                <a:lnSpc>
                  <a:spcPts val="2835"/>
                </a:lnSpc>
                <a:spcBef>
                  <a:spcPct val="0"/>
                </a:spcBef>
              </a:pPr>
              <a:endParaRPr lang="en-US" sz="2100" u="none" spc="126">
                <a:solidFill>
                  <a:srgbClr val="000000"/>
                </a:solidFill>
                <a:latin typeface="Times New Roman MT"/>
                <a:ea typeface="Times New Roman MT"/>
                <a:cs typeface="Times New Roman MT"/>
                <a:sym typeface="Times New Roman MT"/>
              </a:endParaRPr>
            </a:p>
          </p:txBody>
        </p:sp>
      </p:grpSp>
      <p:grpSp>
        <p:nvGrpSpPr>
          <p:cNvPr id="12" name="Group 12"/>
          <p:cNvGrpSpPr/>
          <p:nvPr/>
        </p:nvGrpSpPr>
        <p:grpSpPr>
          <a:xfrm>
            <a:off x="12007351" y="6173806"/>
            <a:ext cx="5251949" cy="3726404"/>
            <a:chOff x="0" y="0"/>
            <a:chExt cx="7002598" cy="4968539"/>
          </a:xfrm>
        </p:grpSpPr>
        <p:sp>
          <p:nvSpPr>
            <p:cNvPr id="13" name="TextBox 13"/>
            <p:cNvSpPr txBox="1"/>
            <p:nvPr/>
          </p:nvSpPr>
          <p:spPr>
            <a:xfrm>
              <a:off x="0" y="-38100"/>
              <a:ext cx="7002598" cy="455168"/>
            </a:xfrm>
            <a:prstGeom prst="rect">
              <a:avLst/>
            </a:prstGeom>
          </p:spPr>
          <p:txBody>
            <a:bodyPr lIns="0" tIns="0" rIns="0" bIns="0" rtlCol="0" anchor="t">
              <a:spAutoFit/>
            </a:bodyPr>
            <a:lstStyle/>
            <a:p>
              <a:pPr algn="l">
                <a:lnSpc>
                  <a:spcPts val="2457"/>
                </a:lnSpc>
              </a:pPr>
              <a:r>
                <a:rPr lang="en-US" sz="2100" b="1">
                  <a:solidFill>
                    <a:srgbClr val="000000"/>
                  </a:solidFill>
                  <a:latin typeface="Times New Roman MT Semi-Bold"/>
                  <a:ea typeface="Times New Roman MT Semi-Bold"/>
                  <a:cs typeface="Times New Roman MT Semi-Bold"/>
                  <a:sym typeface="Times New Roman MT Semi-Bold"/>
                </a:rPr>
                <a:t>PARTICIPANT selection:</a:t>
              </a:r>
            </a:p>
          </p:txBody>
        </p:sp>
        <p:sp>
          <p:nvSpPr>
            <p:cNvPr id="14" name="TextBox 14"/>
            <p:cNvSpPr txBox="1"/>
            <p:nvPr/>
          </p:nvSpPr>
          <p:spPr>
            <a:xfrm>
              <a:off x="0" y="477492"/>
              <a:ext cx="6752897" cy="4491047"/>
            </a:xfrm>
            <a:prstGeom prst="rect">
              <a:avLst/>
            </a:prstGeom>
          </p:spPr>
          <p:txBody>
            <a:bodyPr lIns="0" tIns="0" rIns="0" bIns="0" rtlCol="0" anchor="t">
              <a:spAutoFit/>
            </a:bodyPr>
            <a:lstStyle/>
            <a:p>
              <a:pPr marL="391240" lvl="1" indent="-195620" algn="just">
                <a:lnSpc>
                  <a:spcPts val="2446"/>
                </a:lnSpc>
                <a:spcBef>
                  <a:spcPct val="0"/>
                </a:spcBef>
                <a:buFont typeface="Arial"/>
                <a:buChar char="•"/>
              </a:pPr>
              <a:r>
                <a:rPr lang="en-US" sz="1812" spc="108">
                  <a:solidFill>
                    <a:srgbClr val="000000"/>
                  </a:solidFill>
                  <a:latin typeface="Times New Roman MT"/>
                  <a:ea typeface="Times New Roman MT"/>
                  <a:cs typeface="Times New Roman MT"/>
                  <a:sym typeface="Times New Roman MT"/>
                </a:rPr>
                <a:t>17</a:t>
              </a:r>
              <a:r>
                <a:rPr lang="en-US" sz="1812" u="none" spc="108">
                  <a:solidFill>
                    <a:srgbClr val="000000"/>
                  </a:solidFill>
                  <a:latin typeface="Times New Roman MT"/>
                  <a:ea typeface="Times New Roman MT"/>
                  <a:cs typeface="Times New Roman MT"/>
                  <a:sym typeface="Times New Roman MT"/>
                </a:rPr>
                <a:t> participants</a:t>
              </a:r>
            </a:p>
            <a:p>
              <a:pPr marL="391240" lvl="1" indent="-195620" algn="just">
                <a:lnSpc>
                  <a:spcPts val="2446"/>
                </a:lnSpc>
                <a:spcBef>
                  <a:spcPct val="0"/>
                </a:spcBef>
                <a:buFont typeface="Arial"/>
                <a:buChar char="•"/>
              </a:pPr>
              <a:r>
                <a:rPr lang="en-US" sz="1812" u="none" spc="108">
                  <a:solidFill>
                    <a:srgbClr val="000000"/>
                  </a:solidFill>
                  <a:latin typeface="Times New Roman MT"/>
                  <a:ea typeface="Times New Roman MT"/>
                  <a:cs typeface="Times New Roman MT"/>
                  <a:sym typeface="Times New Roman MT"/>
                </a:rPr>
                <a:t>18-30 y/old</a:t>
              </a:r>
            </a:p>
            <a:p>
              <a:pPr algn="just">
                <a:lnSpc>
                  <a:spcPts val="2446"/>
                </a:lnSpc>
                <a:spcBef>
                  <a:spcPct val="0"/>
                </a:spcBef>
              </a:pPr>
              <a:r>
                <a:rPr lang="en-US" sz="1812" u="none" spc="108">
                  <a:solidFill>
                    <a:srgbClr val="000000"/>
                  </a:solidFill>
                  <a:latin typeface="Times New Roman MT"/>
                  <a:ea typeface="Times New Roman MT"/>
                  <a:cs typeface="Times New Roman MT"/>
                  <a:sym typeface="Times New Roman MT"/>
                </a:rPr>
                <a:t>LLDs spoken: </a:t>
              </a:r>
            </a:p>
            <a:p>
              <a:pPr marL="391240" lvl="1" indent="-195620" algn="just">
                <a:lnSpc>
                  <a:spcPts val="2446"/>
                </a:lnSpc>
                <a:spcBef>
                  <a:spcPct val="0"/>
                </a:spcBef>
                <a:buFont typeface="Arial"/>
                <a:buChar char="•"/>
              </a:pPr>
              <a:r>
                <a:rPr lang="en-US" sz="1812" u="none" spc="108">
                  <a:solidFill>
                    <a:srgbClr val="000000"/>
                  </a:solidFill>
                  <a:latin typeface="Times New Roman MT"/>
                  <a:ea typeface="Times New Roman MT"/>
                  <a:cs typeface="Times New Roman MT"/>
                  <a:sym typeface="Times New Roman MT"/>
                </a:rPr>
                <a:t>Amazigh, Arabic (Hasania, Darija), Armenian, Bambara, Bassa, Diula, Chinese (Mandarin + Wu and Northern Eastern dialects), Ewondo, Persian, Poular, Russian, Somali, Swahili and Tamazigh</a:t>
              </a:r>
            </a:p>
            <a:p>
              <a:pPr algn="just">
                <a:lnSpc>
                  <a:spcPts val="2446"/>
                </a:lnSpc>
                <a:spcBef>
                  <a:spcPct val="0"/>
                </a:spcBef>
              </a:pPr>
              <a:endParaRPr lang="en-US" sz="1812" u="none" spc="108">
                <a:solidFill>
                  <a:srgbClr val="000000"/>
                </a:solidFill>
                <a:latin typeface="Times New Roman MT"/>
                <a:ea typeface="Times New Roman MT"/>
                <a:cs typeface="Times New Roman MT"/>
                <a:sym typeface="Times New Roman MT"/>
              </a:endParaRPr>
            </a:p>
            <a:p>
              <a:pPr marL="0" lvl="0" indent="0" algn="just">
                <a:lnSpc>
                  <a:spcPts val="2446"/>
                </a:lnSpc>
                <a:spcBef>
                  <a:spcPct val="0"/>
                </a:spcBef>
              </a:pPr>
              <a:endParaRPr lang="en-US" sz="1812" u="none" spc="108">
                <a:solidFill>
                  <a:srgbClr val="000000"/>
                </a:solidFill>
                <a:latin typeface="Times New Roman MT"/>
                <a:ea typeface="Times New Roman MT"/>
                <a:cs typeface="Times New Roman MT"/>
                <a:sym typeface="Times New Roman MT"/>
              </a:endParaRPr>
            </a:p>
          </p:txBody>
        </p:sp>
      </p:grpSp>
      <p:grpSp>
        <p:nvGrpSpPr>
          <p:cNvPr id="15" name="Group 15"/>
          <p:cNvGrpSpPr/>
          <p:nvPr/>
        </p:nvGrpSpPr>
        <p:grpSpPr>
          <a:xfrm>
            <a:off x="12007351" y="3063771"/>
            <a:ext cx="5044729" cy="2844191"/>
            <a:chOff x="0" y="0"/>
            <a:chExt cx="6726305" cy="3792254"/>
          </a:xfrm>
        </p:grpSpPr>
        <p:sp>
          <p:nvSpPr>
            <p:cNvPr id="16" name="TextBox 16"/>
            <p:cNvSpPr txBox="1"/>
            <p:nvPr/>
          </p:nvSpPr>
          <p:spPr>
            <a:xfrm>
              <a:off x="0" y="-28575"/>
              <a:ext cx="6726305" cy="458509"/>
            </a:xfrm>
            <a:prstGeom prst="rect">
              <a:avLst/>
            </a:prstGeom>
          </p:spPr>
          <p:txBody>
            <a:bodyPr lIns="0" tIns="0" rIns="0" bIns="0" rtlCol="0" anchor="t">
              <a:spAutoFit/>
            </a:bodyPr>
            <a:lstStyle/>
            <a:p>
              <a:pPr algn="l">
                <a:lnSpc>
                  <a:spcPts val="2495"/>
                </a:lnSpc>
              </a:pPr>
              <a:r>
                <a:rPr lang="en-US" sz="2132" b="1">
                  <a:solidFill>
                    <a:srgbClr val="000000"/>
                  </a:solidFill>
                  <a:latin typeface="Times New Roman MT Semi-Bold"/>
                  <a:ea typeface="Times New Roman MT Semi-Bold"/>
                  <a:cs typeface="Times New Roman MT Semi-Bold"/>
                  <a:sym typeface="Times New Roman MT Semi-Bold"/>
                </a:rPr>
                <a:t>AIMED at: </a:t>
              </a:r>
            </a:p>
          </p:txBody>
        </p:sp>
        <p:sp>
          <p:nvSpPr>
            <p:cNvPr id="17" name="TextBox 17"/>
            <p:cNvSpPr txBox="1"/>
            <p:nvPr/>
          </p:nvSpPr>
          <p:spPr>
            <a:xfrm>
              <a:off x="0" y="480094"/>
              <a:ext cx="6171803" cy="3312160"/>
            </a:xfrm>
            <a:prstGeom prst="rect">
              <a:avLst/>
            </a:prstGeom>
          </p:spPr>
          <p:txBody>
            <a:bodyPr lIns="0" tIns="0" rIns="0" bIns="0" rtlCol="0" anchor="t">
              <a:spAutoFit/>
            </a:bodyPr>
            <a:lstStyle/>
            <a:p>
              <a:pPr marL="453390" lvl="1" indent="-226695" algn="just">
                <a:lnSpc>
                  <a:spcPts val="2835"/>
                </a:lnSpc>
                <a:spcBef>
                  <a:spcPct val="0"/>
                </a:spcBef>
                <a:buFont typeface="Arial"/>
                <a:buChar char="•"/>
              </a:pPr>
              <a:r>
                <a:rPr lang="en-US" sz="2100" spc="126">
                  <a:solidFill>
                    <a:srgbClr val="000000"/>
                  </a:solidFill>
                  <a:latin typeface="Times New Roman MT"/>
                  <a:ea typeface="Times New Roman MT"/>
                  <a:cs typeface="Times New Roman MT"/>
                  <a:sym typeface="Times New Roman MT"/>
                </a:rPr>
                <a:t>B</a:t>
              </a:r>
              <a:r>
                <a:rPr lang="en-US" sz="2100" u="none" spc="126">
                  <a:solidFill>
                    <a:srgbClr val="000000"/>
                  </a:solidFill>
                  <a:latin typeface="Times New Roman MT"/>
                  <a:ea typeface="Times New Roman MT"/>
                  <a:cs typeface="Times New Roman MT"/>
                  <a:sym typeface="Times New Roman MT"/>
                </a:rPr>
                <a:t>ilingual &amp; bicultural individuals proficient in at least 2 languages, 1 being an LLD</a:t>
              </a:r>
            </a:p>
            <a:p>
              <a:pPr marL="453390" lvl="1" indent="-226695" algn="just">
                <a:lnSpc>
                  <a:spcPts val="2835"/>
                </a:lnSpc>
                <a:spcBef>
                  <a:spcPct val="0"/>
                </a:spcBef>
                <a:buFont typeface="Arial"/>
                <a:buChar char="•"/>
              </a:pPr>
              <a:r>
                <a:rPr lang="en-US" sz="2100" u="none" spc="126">
                  <a:solidFill>
                    <a:srgbClr val="000000"/>
                  </a:solidFill>
                  <a:latin typeface="Times New Roman MT"/>
                  <a:ea typeface="Times New Roman MT"/>
                  <a:cs typeface="Times New Roman MT"/>
                  <a:sym typeface="Times New Roman MT"/>
                </a:rPr>
                <a:t>Not necessarily w/university-level educational background or PSIT training</a:t>
              </a:r>
            </a:p>
            <a:p>
              <a:pPr marL="0" lvl="0" indent="0" algn="just">
                <a:lnSpc>
                  <a:spcPts val="2835"/>
                </a:lnSpc>
                <a:spcBef>
                  <a:spcPct val="0"/>
                </a:spcBef>
              </a:pPr>
              <a:endParaRPr lang="en-US" sz="2100" u="none" spc="126">
                <a:solidFill>
                  <a:srgbClr val="000000"/>
                </a:solidFill>
                <a:latin typeface="Times New Roman MT"/>
                <a:ea typeface="Times New Roman MT"/>
                <a:cs typeface="Times New Roman MT"/>
                <a:sym typeface="Times New Roman MT"/>
              </a:endParaRPr>
            </a:p>
          </p:txBody>
        </p:sp>
      </p:grpSp>
      <p:sp>
        <p:nvSpPr>
          <p:cNvPr id="18" name="Freeform 18"/>
          <p:cNvSpPr/>
          <p:nvPr/>
        </p:nvSpPr>
        <p:spPr>
          <a:xfrm>
            <a:off x="6251210" y="3007483"/>
            <a:ext cx="5487067" cy="5487067"/>
          </a:xfrm>
          <a:custGeom>
            <a:avLst/>
            <a:gdLst/>
            <a:ahLst/>
            <a:cxnLst/>
            <a:rect l="l" t="t" r="r" b="b"/>
            <a:pathLst>
              <a:path w="5487067" h="5487067">
                <a:moveTo>
                  <a:pt x="0" y="0"/>
                </a:moveTo>
                <a:lnTo>
                  <a:pt x="5487067" y="0"/>
                </a:lnTo>
                <a:lnTo>
                  <a:pt x="5487067" y="5487067"/>
                </a:lnTo>
                <a:lnTo>
                  <a:pt x="0" y="5487067"/>
                </a:lnTo>
                <a:lnTo>
                  <a:pt x="0" y="0"/>
                </a:lnTo>
                <a:close/>
              </a:path>
            </a:pathLst>
          </a:custGeom>
          <a:blipFill>
            <a:blip r:embed="rId2"/>
            <a:stretch>
              <a:fillRect/>
            </a:stretch>
          </a:blipFill>
        </p:spPr>
        <p:txBody>
          <a:bodyPr/>
          <a:lstStyle/>
          <a:p>
            <a:endParaRPr lang="es-E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16088" y="3798376"/>
            <a:ext cx="2476694" cy="247669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866" r="-24866"/>
              </a:stretch>
            </a:blipFill>
          </p:spPr>
          <p:txBody>
            <a:bodyPr/>
            <a:lstStyle/>
            <a:p>
              <a:endParaRPr lang="es-ES"/>
            </a:p>
          </p:txBody>
        </p:sp>
      </p:grpSp>
      <p:grpSp>
        <p:nvGrpSpPr>
          <p:cNvPr id="4" name="Group 4"/>
          <p:cNvGrpSpPr>
            <a:grpSpLocks noChangeAspect="1"/>
          </p:cNvGrpSpPr>
          <p:nvPr/>
        </p:nvGrpSpPr>
        <p:grpSpPr>
          <a:xfrm>
            <a:off x="13998806" y="1028700"/>
            <a:ext cx="3016546" cy="5246370"/>
            <a:chOff x="0" y="0"/>
            <a:chExt cx="3291840" cy="5725160"/>
          </a:xfrm>
        </p:grpSpPr>
        <p:sp>
          <p:nvSpPr>
            <p:cNvPr id="5" name="Freeform 5"/>
            <p:cNvSpPr/>
            <p:nvPr/>
          </p:nvSpPr>
          <p:spPr>
            <a:xfrm>
              <a:off x="38100" y="0"/>
              <a:ext cx="3252470" cy="1734820"/>
            </a:xfrm>
            <a:custGeom>
              <a:avLst/>
              <a:gdLst/>
              <a:ahLst/>
              <a:cxnLst/>
              <a:rect l="l" t="t" r="r" b="b"/>
              <a:pathLst>
                <a:path w="3252470" h="173482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3"/>
              <a:stretch>
                <a:fillRect t="-9898" b="-9898"/>
              </a:stretch>
            </a:blipFill>
          </p:spPr>
          <p:txBody>
            <a:bodyPr/>
            <a:lstStyle/>
            <a:p>
              <a:endParaRPr lang="es-ES"/>
            </a:p>
          </p:txBody>
        </p:sp>
        <p:sp>
          <p:nvSpPr>
            <p:cNvPr id="6" name="Freeform 6"/>
            <p:cNvSpPr/>
            <p:nvPr/>
          </p:nvSpPr>
          <p:spPr>
            <a:xfrm>
              <a:off x="31750" y="2037080"/>
              <a:ext cx="3260090" cy="1697990"/>
            </a:xfrm>
            <a:custGeom>
              <a:avLst/>
              <a:gdLst/>
              <a:ahLst/>
              <a:cxnLst/>
              <a:rect l="l" t="t" r="r" b="b"/>
              <a:pathLst>
                <a:path w="3260090" h="16979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4"/>
              <a:stretch>
                <a:fillRect t="-22293" b="-22293"/>
              </a:stretch>
            </a:blipFill>
          </p:spPr>
          <p:txBody>
            <a:bodyPr/>
            <a:lstStyle/>
            <a:p>
              <a:endParaRPr lang="es-ES"/>
            </a:p>
          </p:txBody>
        </p:sp>
        <p:sp>
          <p:nvSpPr>
            <p:cNvPr id="7" name="Freeform 7"/>
            <p:cNvSpPr/>
            <p:nvPr/>
          </p:nvSpPr>
          <p:spPr>
            <a:xfrm>
              <a:off x="-3810" y="3986530"/>
              <a:ext cx="3270250" cy="1742440"/>
            </a:xfrm>
            <a:custGeom>
              <a:avLst/>
              <a:gdLst/>
              <a:ahLst/>
              <a:cxnLst/>
              <a:rect l="l" t="t" r="r" b="b"/>
              <a:pathLst>
                <a:path w="3270250" h="174244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5"/>
              <a:stretch>
                <a:fillRect t="-14248" b="-14248"/>
              </a:stretch>
            </a:blipFill>
          </p:spPr>
          <p:txBody>
            <a:bodyPr/>
            <a:lstStyle/>
            <a:p>
              <a:endParaRPr lang="es-ES"/>
            </a:p>
          </p:txBody>
        </p:sp>
      </p:grpSp>
      <p:grpSp>
        <p:nvGrpSpPr>
          <p:cNvPr id="8" name="Group 8"/>
          <p:cNvGrpSpPr>
            <a:grpSpLocks noChangeAspect="1"/>
          </p:cNvGrpSpPr>
          <p:nvPr/>
        </p:nvGrpSpPr>
        <p:grpSpPr>
          <a:xfrm>
            <a:off x="10199179" y="1028700"/>
            <a:ext cx="3016546" cy="5246370"/>
            <a:chOff x="0" y="0"/>
            <a:chExt cx="3291840" cy="5725160"/>
          </a:xfrm>
        </p:grpSpPr>
        <p:sp>
          <p:nvSpPr>
            <p:cNvPr id="9" name="Freeform 9"/>
            <p:cNvSpPr/>
            <p:nvPr/>
          </p:nvSpPr>
          <p:spPr>
            <a:xfrm>
              <a:off x="38100" y="0"/>
              <a:ext cx="3252470" cy="1734820"/>
            </a:xfrm>
            <a:custGeom>
              <a:avLst/>
              <a:gdLst/>
              <a:ahLst/>
              <a:cxnLst/>
              <a:rect l="l" t="t" r="r" b="b"/>
              <a:pathLst>
                <a:path w="3252470" h="173482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6"/>
              <a:stretch>
                <a:fillRect t="-20350" b="-20350"/>
              </a:stretch>
            </a:blipFill>
          </p:spPr>
          <p:txBody>
            <a:bodyPr/>
            <a:lstStyle/>
            <a:p>
              <a:endParaRPr lang="es-ES"/>
            </a:p>
          </p:txBody>
        </p:sp>
        <p:sp>
          <p:nvSpPr>
            <p:cNvPr id="10" name="Freeform 10"/>
            <p:cNvSpPr/>
            <p:nvPr/>
          </p:nvSpPr>
          <p:spPr>
            <a:xfrm>
              <a:off x="31750" y="2037080"/>
              <a:ext cx="3260090" cy="1697990"/>
            </a:xfrm>
            <a:custGeom>
              <a:avLst/>
              <a:gdLst/>
              <a:ahLst/>
              <a:cxnLst/>
              <a:rect l="l" t="t" r="r" b="b"/>
              <a:pathLst>
                <a:path w="3260090" h="16979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7"/>
              <a:stretch>
                <a:fillRect t="-22293" b="-22293"/>
              </a:stretch>
            </a:blipFill>
          </p:spPr>
          <p:txBody>
            <a:bodyPr/>
            <a:lstStyle/>
            <a:p>
              <a:endParaRPr lang="es-ES"/>
            </a:p>
          </p:txBody>
        </p:sp>
        <p:sp>
          <p:nvSpPr>
            <p:cNvPr id="11" name="Freeform 11"/>
            <p:cNvSpPr/>
            <p:nvPr/>
          </p:nvSpPr>
          <p:spPr>
            <a:xfrm>
              <a:off x="-3810" y="3986530"/>
              <a:ext cx="3270250" cy="1742440"/>
            </a:xfrm>
            <a:custGeom>
              <a:avLst/>
              <a:gdLst/>
              <a:ahLst/>
              <a:cxnLst/>
              <a:rect l="l" t="t" r="r" b="b"/>
              <a:pathLst>
                <a:path w="3270250" h="174244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8"/>
              <a:stretch>
                <a:fillRect t="-21462" b="-21462"/>
              </a:stretch>
            </a:blipFill>
          </p:spPr>
          <p:txBody>
            <a:bodyPr/>
            <a:lstStyle/>
            <a:p>
              <a:endParaRPr lang="es-ES"/>
            </a:p>
          </p:txBody>
        </p:sp>
      </p:grpSp>
      <p:grpSp>
        <p:nvGrpSpPr>
          <p:cNvPr id="12" name="Group 12"/>
          <p:cNvGrpSpPr/>
          <p:nvPr/>
        </p:nvGrpSpPr>
        <p:grpSpPr>
          <a:xfrm>
            <a:off x="0" y="8302483"/>
            <a:ext cx="18288000" cy="3237902"/>
            <a:chOff x="0" y="0"/>
            <a:chExt cx="4816593" cy="852781"/>
          </a:xfrm>
        </p:grpSpPr>
        <p:sp>
          <p:nvSpPr>
            <p:cNvPr id="13" name="Freeform 13"/>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14" name="TextBox 14"/>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
        <p:nvSpPr>
          <p:cNvPr id="15" name="Freeform 15"/>
          <p:cNvSpPr/>
          <p:nvPr/>
        </p:nvSpPr>
        <p:spPr>
          <a:xfrm>
            <a:off x="9512266" y="6887927"/>
            <a:ext cx="4118274" cy="2696489"/>
          </a:xfrm>
          <a:custGeom>
            <a:avLst/>
            <a:gdLst/>
            <a:ahLst/>
            <a:cxnLst/>
            <a:rect l="l" t="t" r="r" b="b"/>
            <a:pathLst>
              <a:path w="4118274" h="2696489">
                <a:moveTo>
                  <a:pt x="0" y="0"/>
                </a:moveTo>
                <a:lnTo>
                  <a:pt x="4118274" y="0"/>
                </a:lnTo>
                <a:lnTo>
                  <a:pt x="4118274" y="2696490"/>
                </a:lnTo>
                <a:lnTo>
                  <a:pt x="0" y="2696490"/>
                </a:lnTo>
                <a:lnTo>
                  <a:pt x="0" y="0"/>
                </a:lnTo>
                <a:close/>
              </a:path>
            </a:pathLst>
          </a:custGeom>
          <a:blipFill>
            <a:blip r:embed="rId9"/>
            <a:stretch>
              <a:fillRect/>
            </a:stretch>
          </a:blipFill>
        </p:spPr>
        <p:txBody>
          <a:bodyPr/>
          <a:lstStyle/>
          <a:p>
            <a:endParaRPr lang="es-ES"/>
          </a:p>
        </p:txBody>
      </p:sp>
      <p:sp>
        <p:nvSpPr>
          <p:cNvPr id="16" name="TextBox 16"/>
          <p:cNvSpPr txBox="1"/>
          <p:nvPr/>
        </p:nvSpPr>
        <p:spPr>
          <a:xfrm>
            <a:off x="927651" y="583839"/>
            <a:ext cx="8537476" cy="921342"/>
          </a:xfrm>
          <a:prstGeom prst="rect">
            <a:avLst/>
          </a:prstGeom>
        </p:spPr>
        <p:txBody>
          <a:bodyPr lIns="0" tIns="0" rIns="0" bIns="0" rtlCol="0" anchor="t">
            <a:spAutoFit/>
          </a:bodyPr>
          <a:lstStyle/>
          <a:p>
            <a:pPr algn="l">
              <a:lnSpc>
                <a:spcPts val="7067"/>
              </a:lnSpc>
            </a:pPr>
            <a:r>
              <a:rPr lang="en-US" sz="6199" b="1" dirty="0">
                <a:solidFill>
                  <a:srgbClr val="1800AD"/>
                </a:solidFill>
                <a:latin typeface="Times New Roman MT Bold"/>
                <a:ea typeface="Times New Roman MT Bold"/>
                <a:cs typeface="Times New Roman MT Bold"/>
                <a:sym typeface="Times New Roman MT Bold"/>
              </a:rPr>
              <a:t>Pilot course</a:t>
            </a:r>
          </a:p>
        </p:txBody>
      </p:sp>
      <p:sp>
        <p:nvSpPr>
          <p:cNvPr id="17" name="TextBox 17"/>
          <p:cNvSpPr txBox="1"/>
          <p:nvPr/>
        </p:nvSpPr>
        <p:spPr>
          <a:xfrm>
            <a:off x="925206" y="6045725"/>
            <a:ext cx="8218794" cy="2695903"/>
          </a:xfrm>
          <a:prstGeom prst="rect">
            <a:avLst/>
          </a:prstGeom>
        </p:spPr>
        <p:txBody>
          <a:bodyPr lIns="0" tIns="0" rIns="0" bIns="0" rtlCol="0" anchor="t">
            <a:spAutoFit/>
          </a:bodyPr>
          <a:lstStyle/>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Competences</a:t>
            </a:r>
            <a:r>
              <a:rPr lang="en-US" sz="1982" spc="118">
                <a:solidFill>
                  <a:srgbClr val="000000"/>
                </a:solidFill>
                <a:latin typeface="Times New Roman MT"/>
                <a:ea typeface="Times New Roman MT"/>
                <a:cs typeface="Times New Roman MT"/>
                <a:sym typeface="Times New Roman MT"/>
              </a:rPr>
              <a:t>:</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Understanding context &amp; setting</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Understanding details of procedures &amp; protocols</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Awareness about cultural sensitive communication</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Recognition of ethical implication withing Public Service settings</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Awareness of the need to conduct themselves professionally to ensure communication and safeguard users’ rights</a:t>
            </a:r>
          </a:p>
        </p:txBody>
      </p:sp>
      <p:grpSp>
        <p:nvGrpSpPr>
          <p:cNvPr id="18" name="Group 18"/>
          <p:cNvGrpSpPr/>
          <p:nvPr/>
        </p:nvGrpSpPr>
        <p:grpSpPr>
          <a:xfrm>
            <a:off x="925206" y="2269244"/>
            <a:ext cx="8218794" cy="3662181"/>
            <a:chOff x="0" y="0"/>
            <a:chExt cx="10958392" cy="4882908"/>
          </a:xfrm>
        </p:grpSpPr>
        <p:sp>
          <p:nvSpPr>
            <p:cNvPr id="19" name="TextBox 19"/>
            <p:cNvSpPr txBox="1"/>
            <p:nvPr/>
          </p:nvSpPr>
          <p:spPr>
            <a:xfrm>
              <a:off x="0" y="-66675"/>
              <a:ext cx="10675696" cy="905312"/>
            </a:xfrm>
            <a:prstGeom prst="rect">
              <a:avLst/>
            </a:prstGeom>
          </p:spPr>
          <p:txBody>
            <a:bodyPr lIns="0" tIns="0" rIns="0" bIns="0" rtlCol="0" anchor="t">
              <a:spAutoFit/>
            </a:bodyPr>
            <a:lstStyle/>
            <a:p>
              <a:pPr marL="0" lvl="0" indent="0" algn="just">
                <a:lnSpc>
                  <a:spcPts val="2676"/>
                </a:lnSpc>
                <a:spcBef>
                  <a:spcPct val="0"/>
                </a:spcBef>
              </a:pPr>
              <a:r>
                <a:rPr lang="en-US" sz="1982" spc="118">
                  <a:solidFill>
                    <a:srgbClr val="000000"/>
                  </a:solidFill>
                  <a:latin typeface="Times New Roman MT"/>
                  <a:ea typeface="Times New Roman MT"/>
                  <a:cs typeface="Times New Roman MT"/>
                  <a:sym typeface="Times New Roman MT"/>
                </a:rPr>
                <a:t>Academic trainers (University of Alcalá) + Guest speakers from different institutions working in </a:t>
              </a:r>
              <a:r>
                <a:rPr lang="en-US" sz="1982" b="1" spc="118">
                  <a:solidFill>
                    <a:srgbClr val="000000"/>
                  </a:solidFill>
                  <a:latin typeface="Times New Roman MT Bold"/>
                  <a:ea typeface="Times New Roman MT Bold"/>
                  <a:cs typeface="Times New Roman MT Bold"/>
                  <a:sym typeface="Times New Roman MT Bold"/>
                </a:rPr>
                <a:t>key areas</a:t>
              </a:r>
            </a:p>
          </p:txBody>
        </p:sp>
        <p:sp>
          <p:nvSpPr>
            <p:cNvPr id="20" name="TextBox 20"/>
            <p:cNvSpPr txBox="1"/>
            <p:nvPr/>
          </p:nvSpPr>
          <p:spPr>
            <a:xfrm>
              <a:off x="0" y="994212"/>
              <a:ext cx="10958392" cy="905312"/>
            </a:xfrm>
            <a:prstGeom prst="rect">
              <a:avLst/>
            </a:prstGeom>
          </p:spPr>
          <p:txBody>
            <a:bodyPr lIns="0" tIns="0" rIns="0" bIns="0" rtlCol="0" anchor="t">
              <a:spAutoFit/>
            </a:bodyPr>
            <a:lstStyle/>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University of Alcalá’s official course</a:t>
              </a:r>
            </a:p>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certification upon completion.</a:t>
              </a:r>
            </a:p>
          </p:txBody>
        </p:sp>
        <p:sp>
          <p:nvSpPr>
            <p:cNvPr id="21" name="TextBox 21"/>
            <p:cNvSpPr txBox="1"/>
            <p:nvPr/>
          </p:nvSpPr>
          <p:spPr>
            <a:xfrm>
              <a:off x="0" y="2199596"/>
              <a:ext cx="10958392" cy="2683312"/>
            </a:xfrm>
            <a:prstGeom prst="rect">
              <a:avLst/>
            </a:prstGeom>
          </p:spPr>
          <p:txBody>
            <a:bodyPr lIns="0" tIns="0" rIns="0" bIns="0" rtlCol="0" anchor="t">
              <a:spAutoFit/>
            </a:bodyPr>
            <a:lstStyle/>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Activities</a:t>
              </a:r>
              <a:r>
                <a:rPr lang="en-US" sz="1982" spc="118">
                  <a:solidFill>
                    <a:srgbClr val="000000"/>
                  </a:solidFill>
                  <a:latin typeface="Times New Roman MT"/>
                  <a:ea typeface="Times New Roman MT"/>
                  <a:cs typeface="Times New Roman MT"/>
                  <a:sym typeface="Times New Roman MT"/>
                </a:rPr>
                <a:t>: </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sight translation</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roleplays</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collaborative glossary</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reflection activities</a:t>
              </a:r>
            </a:p>
            <a:p>
              <a:pPr marL="428084" lvl="1" indent="-214042" algn="just">
                <a:lnSpc>
                  <a:spcPts val="2676"/>
                </a:lnSpc>
                <a:buFont typeface="Arial"/>
                <a:buChar char="•"/>
              </a:pPr>
              <a:r>
                <a:rPr lang="en-US" sz="1982" spc="118">
                  <a:solidFill>
                    <a:srgbClr val="000000"/>
                  </a:solidFill>
                  <a:latin typeface="Times New Roman MT"/>
                  <a:ea typeface="Times New Roman MT"/>
                  <a:cs typeface="Times New Roman MT"/>
                  <a:sym typeface="Times New Roman MT"/>
                </a:rPr>
                <a:t>assessment activities</a:t>
              </a:r>
            </a:p>
          </p:txBody>
        </p:sp>
      </p:grpSp>
      <p:sp>
        <p:nvSpPr>
          <p:cNvPr id="22" name="TextBox 22"/>
          <p:cNvSpPr txBox="1"/>
          <p:nvPr/>
        </p:nvSpPr>
        <p:spPr>
          <a:xfrm>
            <a:off x="937921" y="1772737"/>
            <a:ext cx="4380309" cy="315532"/>
          </a:xfrm>
          <a:prstGeom prst="rect">
            <a:avLst/>
          </a:prstGeom>
        </p:spPr>
        <p:txBody>
          <a:bodyPr lIns="0" tIns="0" rIns="0" bIns="0" rtlCol="0" anchor="t">
            <a:spAutoFit/>
          </a:bodyPr>
          <a:lstStyle/>
          <a:p>
            <a:pPr algn="ctr">
              <a:lnSpc>
                <a:spcPts val="2110"/>
              </a:lnSpc>
              <a:spcBef>
                <a:spcPct val="0"/>
              </a:spcBef>
            </a:pPr>
            <a:r>
              <a:rPr lang="en-US" sz="1954" b="1">
                <a:solidFill>
                  <a:srgbClr val="000000"/>
                </a:solidFill>
                <a:latin typeface="Times New Roman MT Bold"/>
                <a:ea typeface="Times New Roman MT Bold"/>
                <a:cs typeface="Times New Roman MT Bold"/>
                <a:sym typeface="Times New Roman MT Bold"/>
              </a:rPr>
              <a:t>March 2024, Madrid, 6 sessions of 4 hours</a:t>
            </a:r>
          </a:p>
        </p:txBody>
      </p:sp>
      <p:sp>
        <p:nvSpPr>
          <p:cNvPr id="23" name="Freeform 23"/>
          <p:cNvSpPr/>
          <p:nvPr/>
        </p:nvSpPr>
        <p:spPr>
          <a:xfrm>
            <a:off x="13821982" y="6877758"/>
            <a:ext cx="3678954" cy="2706659"/>
          </a:xfrm>
          <a:custGeom>
            <a:avLst/>
            <a:gdLst/>
            <a:ahLst/>
            <a:cxnLst/>
            <a:rect l="l" t="t" r="r" b="b"/>
            <a:pathLst>
              <a:path w="3678954" h="2706659">
                <a:moveTo>
                  <a:pt x="0" y="0"/>
                </a:moveTo>
                <a:lnTo>
                  <a:pt x="3678954" y="0"/>
                </a:lnTo>
                <a:lnTo>
                  <a:pt x="3678954" y="2706659"/>
                </a:lnTo>
                <a:lnTo>
                  <a:pt x="0" y="2706659"/>
                </a:lnTo>
                <a:lnTo>
                  <a:pt x="0" y="0"/>
                </a:lnTo>
                <a:close/>
              </a:path>
            </a:pathLst>
          </a:custGeom>
          <a:blipFill>
            <a:blip r:embed="rId10"/>
            <a:stretch>
              <a:fillRect l="-5128" r="-5128"/>
            </a:stretch>
          </a:blipFill>
        </p:spPr>
        <p:txBody>
          <a:bodyPr/>
          <a:lstStyle/>
          <a:p>
            <a:endParaRPr lang="es-E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17504" y="1177294"/>
            <a:ext cx="3571630" cy="357163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7961" r="-17961"/>
              </a:stretch>
            </a:blipFill>
          </p:spPr>
          <p:txBody>
            <a:bodyPr/>
            <a:lstStyle/>
            <a:p>
              <a:endParaRPr lang="es-ES"/>
            </a:p>
          </p:txBody>
        </p:sp>
      </p:grpSp>
      <p:grpSp>
        <p:nvGrpSpPr>
          <p:cNvPr id="4" name="Group 4"/>
          <p:cNvGrpSpPr/>
          <p:nvPr/>
        </p:nvGrpSpPr>
        <p:grpSpPr>
          <a:xfrm>
            <a:off x="13784688" y="1177294"/>
            <a:ext cx="3694753" cy="36947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7803" r="-7803"/>
              </a:stretch>
            </a:blipFill>
          </p:spPr>
          <p:txBody>
            <a:bodyPr/>
            <a:lstStyle/>
            <a:p>
              <a:endParaRPr lang="es-ES"/>
            </a:p>
          </p:txBody>
        </p:sp>
      </p:grpSp>
      <p:grpSp>
        <p:nvGrpSpPr>
          <p:cNvPr id="6" name="Group 6"/>
          <p:cNvGrpSpPr/>
          <p:nvPr/>
        </p:nvGrpSpPr>
        <p:grpSpPr>
          <a:xfrm>
            <a:off x="0" y="8302483"/>
            <a:ext cx="18288000" cy="3237902"/>
            <a:chOff x="0" y="0"/>
            <a:chExt cx="4816593" cy="852781"/>
          </a:xfrm>
        </p:grpSpPr>
        <p:sp>
          <p:nvSpPr>
            <p:cNvPr id="7" name="Freeform 7"/>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8" name="TextBox 8"/>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grpSp>
        <p:nvGrpSpPr>
          <p:cNvPr id="9" name="Group 9"/>
          <p:cNvGrpSpPr/>
          <p:nvPr/>
        </p:nvGrpSpPr>
        <p:grpSpPr>
          <a:xfrm>
            <a:off x="14049488" y="4999494"/>
            <a:ext cx="3694753" cy="36947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850" r="-35850"/>
              </a:stretch>
            </a:blipFill>
          </p:spPr>
          <p:txBody>
            <a:bodyPr/>
            <a:lstStyle/>
            <a:p>
              <a:endParaRPr lang="es-ES"/>
            </a:p>
          </p:txBody>
        </p:sp>
      </p:grpSp>
      <p:sp>
        <p:nvSpPr>
          <p:cNvPr id="11" name="TextBox 11"/>
          <p:cNvSpPr txBox="1"/>
          <p:nvPr/>
        </p:nvSpPr>
        <p:spPr>
          <a:xfrm>
            <a:off x="1065677" y="471678"/>
            <a:ext cx="8537476" cy="1028319"/>
          </a:xfrm>
          <a:prstGeom prst="rect">
            <a:avLst/>
          </a:prstGeom>
        </p:spPr>
        <p:txBody>
          <a:bodyPr lIns="0" tIns="0" rIns="0" bIns="0" rtlCol="0" anchor="t">
            <a:spAutoFit/>
          </a:bodyPr>
          <a:lstStyle/>
          <a:p>
            <a:pPr algn="l">
              <a:lnSpc>
                <a:spcPts val="7067"/>
              </a:lnSpc>
            </a:pPr>
            <a:r>
              <a:rPr lang="en-US" sz="6199" b="1">
                <a:solidFill>
                  <a:srgbClr val="1800AD"/>
                </a:solidFill>
                <a:latin typeface="Times New Roman MT Bold"/>
                <a:ea typeface="Times New Roman MT Bold"/>
                <a:cs typeface="Times New Roman MT Bold"/>
                <a:sym typeface="Times New Roman MT Bold"/>
              </a:rPr>
              <a:t>Results from pilot course</a:t>
            </a:r>
          </a:p>
        </p:txBody>
      </p:sp>
      <p:sp>
        <p:nvSpPr>
          <p:cNvPr id="12" name="TextBox 12"/>
          <p:cNvSpPr txBox="1"/>
          <p:nvPr/>
        </p:nvSpPr>
        <p:spPr>
          <a:xfrm>
            <a:off x="1028700" y="2245506"/>
            <a:ext cx="8218794" cy="5235268"/>
          </a:xfrm>
          <a:prstGeom prst="rect">
            <a:avLst/>
          </a:prstGeom>
        </p:spPr>
        <p:txBody>
          <a:bodyPr lIns="0" tIns="0" rIns="0" bIns="0" rtlCol="0" anchor="t">
            <a:spAutoFit/>
          </a:bodyPr>
          <a:lstStyle/>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Pilot students provided positive feedback</a:t>
            </a:r>
          </a:p>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Materials were found useful, specially the audiovisual resources</a:t>
            </a:r>
          </a:p>
          <a:p>
            <a:pPr marL="942527" lvl="2" indent="-314176"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1st, 2nd and 3rd module were found useful and easy to follow</a:t>
            </a:r>
          </a:p>
          <a:p>
            <a:pPr marL="942527" lvl="2" indent="-314176"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Specific thematic modules (4, healthcare and 5, legal-administrative) were considered to be more difficult and specialised. Students considered that more examples and emphasis on key points could be benefitial</a:t>
            </a:r>
          </a:p>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Students who took part have already been hired as PSIT</a:t>
            </a:r>
          </a:p>
          <a:p>
            <a:pPr marL="942527" lvl="2" indent="-314176"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starting tools and basic knowledge to follow professional standards</a:t>
            </a:r>
          </a:p>
          <a:p>
            <a:pPr algn="just">
              <a:lnSpc>
                <a:spcPts val="2946"/>
              </a:lnSpc>
            </a:pPr>
            <a:r>
              <a:rPr lang="en-US" sz="2182" spc="130">
                <a:solidFill>
                  <a:srgbClr val="000000"/>
                </a:solidFill>
                <a:latin typeface="Times New Roman MT"/>
                <a:ea typeface="Times New Roman MT"/>
                <a:cs typeface="Times New Roman MT"/>
                <a:sym typeface="Times New Roman MT"/>
              </a:rPr>
              <a:t> </a:t>
            </a:r>
          </a:p>
        </p:txBody>
      </p:sp>
      <p:grpSp>
        <p:nvGrpSpPr>
          <p:cNvPr id="13" name="Group 13"/>
          <p:cNvGrpSpPr/>
          <p:nvPr/>
        </p:nvGrpSpPr>
        <p:grpSpPr>
          <a:xfrm>
            <a:off x="9991681" y="4901240"/>
            <a:ext cx="3793007" cy="379300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9721" r="-19721"/>
              </a:stretch>
            </a:blipFill>
          </p:spPr>
          <p:txBody>
            <a:bodyPr/>
            <a:lstStyle/>
            <a:p>
              <a:endParaRPr lang="es-E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2976" y="5486490"/>
            <a:ext cx="4845334" cy="582575"/>
            <a:chOff x="0" y="0"/>
            <a:chExt cx="1276137" cy="153435"/>
          </a:xfrm>
        </p:grpSpPr>
        <p:sp>
          <p:nvSpPr>
            <p:cNvPr id="3" name="Freeform 3"/>
            <p:cNvSpPr/>
            <p:nvPr/>
          </p:nvSpPr>
          <p:spPr>
            <a:xfrm>
              <a:off x="0" y="0"/>
              <a:ext cx="1276137" cy="153435"/>
            </a:xfrm>
            <a:custGeom>
              <a:avLst/>
              <a:gdLst/>
              <a:ahLst/>
              <a:cxnLst/>
              <a:rect l="l" t="t" r="r" b="b"/>
              <a:pathLst>
                <a:path w="1276137" h="153435">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E4F8FF"/>
            </a:solidFill>
          </p:spPr>
          <p:txBody>
            <a:bodyPr/>
            <a:lstStyle/>
            <a:p>
              <a:endParaRPr lang="es-ES"/>
            </a:p>
          </p:txBody>
        </p:sp>
        <p:sp>
          <p:nvSpPr>
            <p:cNvPr id="4" name="TextBox 4"/>
            <p:cNvSpPr txBox="1"/>
            <p:nvPr/>
          </p:nvSpPr>
          <p:spPr>
            <a:xfrm>
              <a:off x="0" y="-38100"/>
              <a:ext cx="1276137" cy="19153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065545" y="7459750"/>
            <a:ext cx="829374" cy="397337"/>
            <a:chOff x="0" y="0"/>
            <a:chExt cx="1696584" cy="812800"/>
          </a:xfrm>
        </p:grpSpPr>
        <p:sp>
          <p:nvSpPr>
            <p:cNvPr id="6" name="Freeform 6"/>
            <p:cNvSpPr/>
            <p:nvPr/>
          </p:nvSpPr>
          <p:spPr>
            <a:xfrm>
              <a:off x="0" y="0"/>
              <a:ext cx="1696583" cy="812800"/>
            </a:xfrm>
            <a:custGeom>
              <a:avLst/>
              <a:gdLst/>
              <a:ahLst/>
              <a:cxnLst/>
              <a:rect l="l" t="t" r="r" b="b"/>
              <a:pathLst>
                <a:path w="1696583" h="812800">
                  <a:moveTo>
                    <a:pt x="1696583" y="406400"/>
                  </a:moveTo>
                  <a:lnTo>
                    <a:pt x="1290184" y="0"/>
                  </a:lnTo>
                  <a:lnTo>
                    <a:pt x="1290184" y="203200"/>
                  </a:lnTo>
                  <a:lnTo>
                    <a:pt x="0" y="203200"/>
                  </a:lnTo>
                  <a:lnTo>
                    <a:pt x="0" y="609600"/>
                  </a:lnTo>
                  <a:lnTo>
                    <a:pt x="1290184" y="609600"/>
                  </a:lnTo>
                  <a:lnTo>
                    <a:pt x="1290184" y="812800"/>
                  </a:lnTo>
                  <a:lnTo>
                    <a:pt x="1696583" y="406400"/>
                  </a:lnTo>
                  <a:close/>
                </a:path>
              </a:pathLst>
            </a:custGeom>
            <a:solidFill>
              <a:srgbClr val="E4F8FF"/>
            </a:solidFill>
          </p:spPr>
          <p:txBody>
            <a:bodyPr/>
            <a:lstStyle/>
            <a:p>
              <a:endParaRPr lang="es-ES"/>
            </a:p>
          </p:txBody>
        </p:sp>
        <p:sp>
          <p:nvSpPr>
            <p:cNvPr id="7" name="TextBox 7"/>
            <p:cNvSpPr txBox="1"/>
            <p:nvPr/>
          </p:nvSpPr>
          <p:spPr>
            <a:xfrm>
              <a:off x="0" y="165100"/>
              <a:ext cx="1594984" cy="444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239872" y="7053186"/>
            <a:ext cx="4103270" cy="1210465"/>
          </a:xfrm>
          <a:custGeom>
            <a:avLst/>
            <a:gdLst/>
            <a:ahLst/>
            <a:cxnLst/>
            <a:rect l="l" t="t" r="r" b="b"/>
            <a:pathLst>
              <a:path w="4103270" h="1210465">
                <a:moveTo>
                  <a:pt x="0" y="0"/>
                </a:moveTo>
                <a:lnTo>
                  <a:pt x="4103270" y="0"/>
                </a:lnTo>
                <a:lnTo>
                  <a:pt x="4103270" y="1210465"/>
                </a:lnTo>
                <a:lnTo>
                  <a:pt x="0" y="1210465"/>
                </a:lnTo>
                <a:lnTo>
                  <a:pt x="0" y="0"/>
                </a:lnTo>
                <a:close/>
              </a:path>
            </a:pathLst>
          </a:custGeom>
          <a:blipFill>
            <a:blip r:embed="rId2"/>
            <a:stretch>
              <a:fillRect/>
            </a:stretch>
          </a:blipFill>
        </p:spPr>
        <p:txBody>
          <a:bodyPr/>
          <a:lstStyle/>
          <a:p>
            <a:endParaRPr lang="es-ES"/>
          </a:p>
        </p:txBody>
      </p:sp>
      <p:sp>
        <p:nvSpPr>
          <p:cNvPr id="9" name="Freeform 9"/>
          <p:cNvSpPr/>
          <p:nvPr/>
        </p:nvSpPr>
        <p:spPr>
          <a:xfrm>
            <a:off x="-4369504" y="-61652"/>
            <a:ext cx="11039819" cy="11096284"/>
          </a:xfrm>
          <a:custGeom>
            <a:avLst/>
            <a:gdLst/>
            <a:ahLst/>
            <a:cxnLst/>
            <a:rect l="l" t="t" r="r" b="b"/>
            <a:pathLst>
              <a:path w="11039819" h="11096284">
                <a:moveTo>
                  <a:pt x="0" y="0"/>
                </a:moveTo>
                <a:lnTo>
                  <a:pt x="11039819" y="0"/>
                </a:lnTo>
                <a:lnTo>
                  <a:pt x="11039819" y="11096285"/>
                </a:lnTo>
                <a:lnTo>
                  <a:pt x="0" y="11096285"/>
                </a:lnTo>
                <a:lnTo>
                  <a:pt x="0" y="0"/>
                </a:lnTo>
                <a:close/>
              </a:path>
            </a:pathLst>
          </a:custGeom>
          <a:blipFill>
            <a:blip r:embed="rId3"/>
            <a:stretch>
              <a:fillRect l="-25383" r="-25383"/>
            </a:stretch>
          </a:blipFill>
        </p:spPr>
        <p:txBody>
          <a:bodyPr/>
          <a:lstStyle/>
          <a:p>
            <a:endParaRPr lang="es-ES"/>
          </a:p>
        </p:txBody>
      </p:sp>
      <p:grpSp>
        <p:nvGrpSpPr>
          <p:cNvPr id="10" name="Group 10"/>
          <p:cNvGrpSpPr/>
          <p:nvPr/>
        </p:nvGrpSpPr>
        <p:grpSpPr>
          <a:xfrm>
            <a:off x="-8543" y="0"/>
            <a:ext cx="6678857" cy="10601584"/>
            <a:chOff x="0" y="0"/>
            <a:chExt cx="1759041" cy="2792187"/>
          </a:xfrm>
        </p:grpSpPr>
        <p:sp>
          <p:nvSpPr>
            <p:cNvPr id="11" name="Freeform 11"/>
            <p:cNvSpPr/>
            <p:nvPr/>
          </p:nvSpPr>
          <p:spPr>
            <a:xfrm>
              <a:off x="0" y="0"/>
              <a:ext cx="1759041" cy="2792187"/>
            </a:xfrm>
            <a:custGeom>
              <a:avLst/>
              <a:gdLst/>
              <a:ahLst/>
              <a:cxnLst/>
              <a:rect l="l" t="t" r="r" b="b"/>
              <a:pathLst>
                <a:path w="1759041" h="2792187">
                  <a:moveTo>
                    <a:pt x="0" y="0"/>
                  </a:moveTo>
                  <a:lnTo>
                    <a:pt x="1759041" y="0"/>
                  </a:lnTo>
                  <a:lnTo>
                    <a:pt x="1759041" y="2792187"/>
                  </a:lnTo>
                  <a:lnTo>
                    <a:pt x="0" y="2792187"/>
                  </a:lnTo>
                  <a:close/>
                </a:path>
              </a:pathLst>
            </a:custGeom>
            <a:solidFill>
              <a:srgbClr val="E4F8FF">
                <a:alpha val="55686"/>
              </a:srgbClr>
            </a:solidFill>
          </p:spPr>
          <p:txBody>
            <a:bodyPr/>
            <a:lstStyle/>
            <a:p>
              <a:endParaRPr lang="es-ES"/>
            </a:p>
          </p:txBody>
        </p:sp>
        <p:sp>
          <p:nvSpPr>
            <p:cNvPr id="12" name="TextBox 12"/>
            <p:cNvSpPr txBox="1"/>
            <p:nvPr/>
          </p:nvSpPr>
          <p:spPr>
            <a:xfrm>
              <a:off x="0" y="-38100"/>
              <a:ext cx="1759041" cy="2830287"/>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45823" y="2691841"/>
            <a:ext cx="9588099" cy="3377223"/>
          </a:xfrm>
          <a:prstGeom prst="rect">
            <a:avLst/>
          </a:prstGeom>
        </p:spPr>
        <p:txBody>
          <a:bodyPr lIns="0" tIns="0" rIns="0" bIns="0" rtlCol="0" anchor="t">
            <a:spAutoFit/>
          </a:bodyPr>
          <a:lstStyle/>
          <a:p>
            <a:pPr marL="0" lvl="0" indent="0" algn="just">
              <a:lnSpc>
                <a:spcPts val="2994"/>
              </a:lnSpc>
              <a:spcBef>
                <a:spcPct val="0"/>
              </a:spcBef>
            </a:pPr>
            <a:r>
              <a:rPr lang="en-US" sz="2217" spc="133">
                <a:solidFill>
                  <a:srgbClr val="000000"/>
                </a:solidFill>
                <a:latin typeface="Times New Roman MT"/>
                <a:ea typeface="Times New Roman MT"/>
                <a:cs typeface="Times New Roman MT"/>
                <a:sym typeface="Times New Roman MT"/>
              </a:rPr>
              <a:t>C</a:t>
            </a:r>
            <a:r>
              <a:rPr lang="en-US" sz="2217" u="none" spc="133">
                <a:solidFill>
                  <a:srgbClr val="000000"/>
                </a:solidFill>
                <a:latin typeface="Times New Roman MT"/>
                <a:ea typeface="Times New Roman MT"/>
                <a:cs typeface="Times New Roman MT"/>
                <a:sym typeface="Times New Roman MT"/>
              </a:rPr>
              <a:t>ommunity Interpreting (CI): takes place in </a:t>
            </a:r>
            <a:r>
              <a:rPr lang="en-US" sz="2217" b="1" u="none" spc="133">
                <a:solidFill>
                  <a:srgbClr val="000000"/>
                </a:solidFill>
                <a:latin typeface="Times New Roman MT Bold"/>
                <a:ea typeface="Times New Roman MT Bold"/>
                <a:cs typeface="Times New Roman MT Bold"/>
                <a:sym typeface="Times New Roman MT Bold"/>
              </a:rPr>
              <a:t>social settings</a:t>
            </a:r>
            <a:r>
              <a:rPr lang="en-US" sz="2217" u="none" spc="133">
                <a:solidFill>
                  <a:srgbClr val="000000"/>
                </a:solidFill>
                <a:latin typeface="Times New Roman MT"/>
                <a:ea typeface="Times New Roman MT"/>
                <a:cs typeface="Times New Roman MT"/>
                <a:sym typeface="Times New Roman MT"/>
              </a:rPr>
              <a:t> to </a:t>
            </a:r>
            <a:r>
              <a:rPr lang="en-US" sz="2217" b="1" u="none" spc="133">
                <a:solidFill>
                  <a:srgbClr val="000000"/>
                </a:solidFill>
                <a:latin typeface="Times New Roman MT Bold"/>
                <a:ea typeface="Times New Roman MT Bold"/>
                <a:cs typeface="Times New Roman MT Bold"/>
                <a:sym typeface="Times New Roman MT Bold"/>
              </a:rPr>
              <a:t>enable access </a:t>
            </a:r>
            <a:r>
              <a:rPr lang="en-US" sz="2217" u="none" spc="133">
                <a:solidFill>
                  <a:srgbClr val="000000"/>
                </a:solidFill>
                <a:latin typeface="Times New Roman MT"/>
                <a:ea typeface="Times New Roman MT"/>
                <a:cs typeface="Times New Roman MT"/>
                <a:sym typeface="Times New Roman MT"/>
              </a:rPr>
              <a:t>to </a:t>
            </a:r>
            <a:r>
              <a:rPr lang="en-US" sz="2217" b="1" u="none" spc="133">
                <a:solidFill>
                  <a:srgbClr val="000000"/>
                </a:solidFill>
                <a:latin typeface="Times New Roman MT Bold"/>
                <a:ea typeface="Times New Roman MT Bold"/>
                <a:cs typeface="Times New Roman MT Bold"/>
                <a:sym typeface="Times New Roman MT Bold"/>
              </a:rPr>
              <a:t>Public Services</a:t>
            </a:r>
            <a:r>
              <a:rPr lang="en-US" sz="2217" u="none" spc="133">
                <a:solidFill>
                  <a:srgbClr val="000000"/>
                </a:solidFill>
                <a:latin typeface="Times New Roman MT"/>
                <a:ea typeface="Times New Roman MT"/>
                <a:cs typeface="Times New Roman MT"/>
                <a:sym typeface="Times New Roman MT"/>
              </a:rPr>
              <a:t> to individuals who do not speak the dominant language of the host society (Hertog, 2010)</a:t>
            </a:r>
          </a:p>
          <a:p>
            <a:pPr marL="0" lvl="0" indent="0" algn="just">
              <a:lnSpc>
                <a:spcPts val="2994"/>
              </a:lnSpc>
              <a:spcBef>
                <a:spcPct val="0"/>
              </a:spcBef>
            </a:pPr>
            <a:r>
              <a:rPr lang="en-US" sz="2217" u="none" spc="133">
                <a:solidFill>
                  <a:srgbClr val="000000"/>
                </a:solidFill>
                <a:latin typeface="Times New Roman MT"/>
                <a:ea typeface="Times New Roman MT"/>
                <a:cs typeface="Times New Roman MT"/>
                <a:sym typeface="Times New Roman MT"/>
              </a:rPr>
              <a:t>Languages of Lesser Difussion: </a:t>
            </a:r>
          </a:p>
          <a:p>
            <a:pPr marL="478851" lvl="1" indent="-239426" algn="just">
              <a:lnSpc>
                <a:spcPts val="2994"/>
              </a:lnSpc>
              <a:buFont typeface="Arial"/>
              <a:buChar char="•"/>
            </a:pPr>
            <a:r>
              <a:rPr lang="en-US" sz="2217" i="1" u="none" spc="133">
                <a:solidFill>
                  <a:srgbClr val="000000"/>
                </a:solidFill>
                <a:latin typeface="Times New Roman MT Italics"/>
                <a:ea typeface="Times New Roman MT Italics"/>
                <a:cs typeface="Times New Roman MT Italics"/>
                <a:sym typeface="Times New Roman MT Italics"/>
              </a:rPr>
              <a:t>ad hoc</a:t>
            </a:r>
            <a:r>
              <a:rPr lang="en-US" sz="2217" u="none" spc="133">
                <a:solidFill>
                  <a:srgbClr val="000000"/>
                </a:solidFill>
                <a:latin typeface="Times New Roman MT"/>
                <a:ea typeface="Times New Roman MT"/>
                <a:cs typeface="Times New Roman MT"/>
                <a:sym typeface="Times New Roman MT"/>
              </a:rPr>
              <a:t> interpreting </a:t>
            </a:r>
          </a:p>
          <a:p>
            <a:pPr marL="478851" lvl="1" indent="-239426" algn="just">
              <a:lnSpc>
                <a:spcPts val="2994"/>
              </a:lnSpc>
              <a:buFont typeface="Arial"/>
              <a:buChar char="•"/>
            </a:pPr>
            <a:r>
              <a:rPr lang="en-US" sz="2217" u="none" spc="133">
                <a:solidFill>
                  <a:srgbClr val="000000"/>
                </a:solidFill>
                <a:latin typeface="Times New Roman MT"/>
                <a:ea typeface="Times New Roman MT"/>
                <a:cs typeface="Times New Roman MT"/>
                <a:sym typeface="Times New Roman MT"/>
              </a:rPr>
              <a:t>not always possible to provide services for all languages at all times. </a:t>
            </a:r>
          </a:p>
          <a:p>
            <a:pPr marL="0" lvl="0" indent="0" algn="just">
              <a:lnSpc>
                <a:spcPts val="2994"/>
              </a:lnSpc>
              <a:spcBef>
                <a:spcPct val="0"/>
              </a:spcBef>
            </a:pPr>
            <a:endParaRPr lang="en-US" sz="2217" u="none" spc="133">
              <a:solidFill>
                <a:srgbClr val="000000"/>
              </a:solidFill>
              <a:latin typeface="Times New Roman MT"/>
              <a:ea typeface="Times New Roman MT"/>
              <a:cs typeface="Times New Roman MT"/>
              <a:sym typeface="Times New Roman MT"/>
            </a:endParaRPr>
          </a:p>
          <a:p>
            <a:pPr marL="0" lvl="0" indent="0" algn="just">
              <a:lnSpc>
                <a:spcPts val="2994"/>
              </a:lnSpc>
              <a:spcBef>
                <a:spcPct val="0"/>
              </a:spcBef>
            </a:pPr>
            <a:endParaRPr lang="en-US" sz="2217" u="none" spc="133">
              <a:solidFill>
                <a:srgbClr val="000000"/>
              </a:solidFill>
              <a:latin typeface="Times New Roman MT"/>
              <a:ea typeface="Times New Roman MT"/>
              <a:cs typeface="Times New Roman MT"/>
              <a:sym typeface="Times New Roman MT"/>
            </a:endParaRPr>
          </a:p>
        </p:txBody>
      </p:sp>
      <p:sp>
        <p:nvSpPr>
          <p:cNvPr id="14" name="TextBox 14"/>
          <p:cNvSpPr txBox="1"/>
          <p:nvPr/>
        </p:nvSpPr>
        <p:spPr>
          <a:xfrm>
            <a:off x="7346590" y="787496"/>
            <a:ext cx="8011990" cy="1224233"/>
          </a:xfrm>
          <a:prstGeom prst="rect">
            <a:avLst/>
          </a:prstGeom>
        </p:spPr>
        <p:txBody>
          <a:bodyPr lIns="0" tIns="0" rIns="0" bIns="0" rtlCol="0" anchor="t">
            <a:spAutoFit/>
          </a:bodyPr>
          <a:lstStyle/>
          <a:p>
            <a:pPr algn="l">
              <a:lnSpc>
                <a:spcPts val="7935"/>
              </a:lnSpc>
            </a:pPr>
            <a:r>
              <a:rPr lang="en-US" sz="8180" b="1">
                <a:solidFill>
                  <a:srgbClr val="1800AD"/>
                </a:solidFill>
                <a:latin typeface="Times New Roman MT Bold"/>
                <a:ea typeface="Times New Roman MT Bold"/>
                <a:cs typeface="Times New Roman MT Bold"/>
                <a:sym typeface="Times New Roman MT Bold"/>
              </a:rPr>
              <a:t>Introduction</a:t>
            </a:r>
          </a:p>
        </p:txBody>
      </p:sp>
      <p:sp>
        <p:nvSpPr>
          <p:cNvPr id="15" name="TextBox 15"/>
          <p:cNvSpPr txBox="1"/>
          <p:nvPr/>
        </p:nvSpPr>
        <p:spPr>
          <a:xfrm>
            <a:off x="10851791" y="5594397"/>
            <a:ext cx="3007705" cy="347712"/>
          </a:xfrm>
          <a:prstGeom prst="rect">
            <a:avLst/>
          </a:prstGeom>
        </p:spPr>
        <p:txBody>
          <a:bodyPr lIns="0" tIns="0" rIns="0" bIns="0" rtlCol="0" anchor="t">
            <a:spAutoFit/>
          </a:bodyPr>
          <a:lstStyle/>
          <a:p>
            <a:pPr algn="ctr">
              <a:lnSpc>
                <a:spcPts val="2365"/>
              </a:lnSpc>
            </a:pPr>
            <a:r>
              <a:rPr lang="en-US" sz="2190">
                <a:solidFill>
                  <a:srgbClr val="1C2120"/>
                </a:solidFill>
                <a:latin typeface="Times New Roman MT"/>
                <a:ea typeface="Times New Roman MT"/>
                <a:cs typeface="Times New Roman MT"/>
                <a:sym typeface="Times New Roman MT"/>
              </a:rPr>
              <a:t>CI settings</a:t>
            </a:r>
          </a:p>
        </p:txBody>
      </p:sp>
      <p:sp>
        <p:nvSpPr>
          <p:cNvPr id="16" name="TextBox 16"/>
          <p:cNvSpPr txBox="1"/>
          <p:nvPr/>
        </p:nvSpPr>
        <p:spPr>
          <a:xfrm>
            <a:off x="7834371" y="7059347"/>
            <a:ext cx="3727412" cy="1808224"/>
          </a:xfrm>
          <a:prstGeom prst="rect">
            <a:avLst/>
          </a:prstGeom>
        </p:spPr>
        <p:txBody>
          <a:bodyPr lIns="0" tIns="0" rIns="0" bIns="0" rtlCol="0" anchor="t">
            <a:spAutoFit/>
          </a:bodyPr>
          <a:lstStyle/>
          <a:p>
            <a:pPr marL="449089" lvl="1" indent="-224545" algn="just">
              <a:lnSpc>
                <a:spcPts val="2808"/>
              </a:lnSpc>
              <a:buFont typeface="Arial"/>
              <a:buChar char="•"/>
            </a:pPr>
            <a:r>
              <a:rPr lang="en-US" sz="2080" spc="124">
                <a:solidFill>
                  <a:srgbClr val="000000"/>
                </a:solidFill>
                <a:latin typeface="Times New Roman MT"/>
                <a:ea typeface="Times New Roman MT"/>
                <a:cs typeface="Times New Roman MT"/>
                <a:sym typeface="Times New Roman MT"/>
              </a:rPr>
              <a:t>Social settings</a:t>
            </a:r>
          </a:p>
          <a:p>
            <a:pPr marL="449089" lvl="1" indent="-224545" algn="just">
              <a:lnSpc>
                <a:spcPts val="2808"/>
              </a:lnSpc>
              <a:buFont typeface="Arial"/>
              <a:buChar char="•"/>
            </a:pPr>
            <a:r>
              <a:rPr lang="en-US" sz="2080" spc="124">
                <a:solidFill>
                  <a:srgbClr val="000000"/>
                </a:solidFill>
                <a:latin typeface="Times New Roman MT"/>
                <a:ea typeface="Times New Roman MT"/>
                <a:cs typeface="Times New Roman MT"/>
                <a:sym typeface="Times New Roman MT"/>
              </a:rPr>
              <a:t>Healthcare</a:t>
            </a:r>
          </a:p>
          <a:p>
            <a:pPr marL="449089" lvl="1" indent="-224545" algn="just">
              <a:lnSpc>
                <a:spcPts val="2808"/>
              </a:lnSpc>
              <a:buFont typeface="Arial"/>
              <a:buChar char="•"/>
            </a:pPr>
            <a:r>
              <a:rPr lang="en-US" sz="2080" spc="124">
                <a:solidFill>
                  <a:srgbClr val="000000"/>
                </a:solidFill>
                <a:latin typeface="Times New Roman MT"/>
                <a:ea typeface="Times New Roman MT"/>
                <a:cs typeface="Times New Roman MT"/>
                <a:sym typeface="Times New Roman MT"/>
              </a:rPr>
              <a:t>Legal-administrative</a:t>
            </a:r>
          </a:p>
          <a:p>
            <a:pPr marL="449089" lvl="1" indent="-224545" algn="just">
              <a:lnSpc>
                <a:spcPts val="2808"/>
              </a:lnSpc>
              <a:buFont typeface="Arial"/>
              <a:buChar char="•"/>
            </a:pPr>
            <a:r>
              <a:rPr lang="en-US" sz="2080" spc="124">
                <a:solidFill>
                  <a:srgbClr val="000000"/>
                </a:solidFill>
                <a:latin typeface="Times New Roman MT"/>
                <a:ea typeface="Times New Roman MT"/>
                <a:cs typeface="Times New Roman MT"/>
                <a:sym typeface="Times New Roman MT"/>
              </a:rPr>
              <a:t>Educational</a:t>
            </a:r>
          </a:p>
          <a:p>
            <a:pPr marL="449089" lvl="1" indent="-224545" algn="just">
              <a:lnSpc>
                <a:spcPts val="2808"/>
              </a:lnSpc>
              <a:buFont typeface="Arial"/>
              <a:buChar char="•"/>
            </a:pPr>
            <a:r>
              <a:rPr lang="en-US" sz="2080" spc="124">
                <a:solidFill>
                  <a:srgbClr val="000000"/>
                </a:solidFill>
                <a:latin typeface="Times New Roman MT"/>
                <a:ea typeface="Times New Roman MT"/>
                <a:cs typeface="Times New Roman MT"/>
                <a:sym typeface="Times New Roman MT"/>
              </a:rPr>
              <a:t>Etc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2563" y="2871436"/>
            <a:ext cx="3398483" cy="3379946"/>
          </a:xfrm>
          <a:custGeom>
            <a:avLst/>
            <a:gdLst/>
            <a:ahLst/>
            <a:cxnLst/>
            <a:rect l="l" t="t" r="r" b="b"/>
            <a:pathLst>
              <a:path w="3398483" h="3379946">
                <a:moveTo>
                  <a:pt x="0" y="0"/>
                </a:moveTo>
                <a:lnTo>
                  <a:pt x="3398483" y="0"/>
                </a:lnTo>
                <a:lnTo>
                  <a:pt x="3398483" y="3379946"/>
                </a:lnTo>
                <a:lnTo>
                  <a:pt x="0" y="3379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7197314" y="1719752"/>
            <a:ext cx="3708981" cy="612256"/>
            <a:chOff x="0" y="0"/>
            <a:chExt cx="1241612" cy="204958"/>
          </a:xfrm>
        </p:grpSpPr>
        <p:sp>
          <p:nvSpPr>
            <p:cNvPr id="4" name="Freeform 4"/>
            <p:cNvSpPr/>
            <p:nvPr/>
          </p:nvSpPr>
          <p:spPr>
            <a:xfrm>
              <a:off x="0" y="0"/>
              <a:ext cx="1241612" cy="204958"/>
            </a:xfrm>
            <a:custGeom>
              <a:avLst/>
              <a:gdLst/>
              <a:ahLst/>
              <a:cxnLst/>
              <a:rect l="l" t="t" r="r" b="b"/>
              <a:pathLst>
                <a:path w="1241612" h="204958">
                  <a:moveTo>
                    <a:pt x="102479" y="0"/>
                  </a:moveTo>
                  <a:lnTo>
                    <a:pt x="1139133" y="0"/>
                  </a:lnTo>
                  <a:cubicBezTo>
                    <a:pt x="1195730" y="0"/>
                    <a:pt x="1241612" y="45881"/>
                    <a:pt x="1241612" y="102479"/>
                  </a:cubicBezTo>
                  <a:lnTo>
                    <a:pt x="1241612" y="102479"/>
                  </a:lnTo>
                  <a:cubicBezTo>
                    <a:pt x="1241612" y="159076"/>
                    <a:pt x="1195730" y="204958"/>
                    <a:pt x="1139133" y="204958"/>
                  </a:cubicBezTo>
                  <a:lnTo>
                    <a:pt x="102479" y="204958"/>
                  </a:lnTo>
                  <a:cubicBezTo>
                    <a:pt x="45881" y="204958"/>
                    <a:pt x="0" y="159076"/>
                    <a:pt x="0" y="102479"/>
                  </a:cubicBezTo>
                  <a:lnTo>
                    <a:pt x="0" y="102479"/>
                  </a:lnTo>
                  <a:cubicBezTo>
                    <a:pt x="0" y="45881"/>
                    <a:pt x="45881" y="0"/>
                    <a:pt x="102479" y="0"/>
                  </a:cubicBezTo>
                  <a:close/>
                </a:path>
              </a:pathLst>
            </a:custGeom>
            <a:solidFill>
              <a:srgbClr val="E4F8FF"/>
            </a:solidFill>
          </p:spPr>
          <p:txBody>
            <a:bodyPr/>
            <a:lstStyle/>
            <a:p>
              <a:endParaRPr lang="es-ES"/>
            </a:p>
          </p:txBody>
        </p:sp>
        <p:sp>
          <p:nvSpPr>
            <p:cNvPr id="5" name="TextBox 5"/>
            <p:cNvSpPr txBox="1"/>
            <p:nvPr/>
          </p:nvSpPr>
          <p:spPr>
            <a:xfrm>
              <a:off x="0" y="85725"/>
              <a:ext cx="1241612" cy="119233"/>
            </a:xfrm>
            <a:prstGeom prst="rect">
              <a:avLst/>
            </a:prstGeom>
          </p:spPr>
          <p:txBody>
            <a:bodyPr lIns="50800" tIns="50800" rIns="50800" bIns="50800" rtlCol="0" anchor="ctr"/>
            <a:lstStyle/>
            <a:p>
              <a:pPr algn="ctr">
                <a:lnSpc>
                  <a:spcPts val="1925"/>
                </a:lnSpc>
              </a:pPr>
              <a:endParaRPr/>
            </a:p>
          </p:txBody>
        </p:sp>
      </p:grpSp>
      <p:grpSp>
        <p:nvGrpSpPr>
          <p:cNvPr id="6" name="Group 6"/>
          <p:cNvGrpSpPr/>
          <p:nvPr/>
        </p:nvGrpSpPr>
        <p:grpSpPr>
          <a:xfrm>
            <a:off x="2840310" y="5016980"/>
            <a:ext cx="3915955" cy="964758"/>
            <a:chOff x="0" y="0"/>
            <a:chExt cx="5221273" cy="1286343"/>
          </a:xfrm>
        </p:grpSpPr>
        <p:sp>
          <p:nvSpPr>
            <p:cNvPr id="7" name="TextBox 7"/>
            <p:cNvSpPr txBox="1"/>
            <p:nvPr/>
          </p:nvSpPr>
          <p:spPr>
            <a:xfrm>
              <a:off x="0" y="-47625"/>
              <a:ext cx="5221273" cy="516675"/>
            </a:xfrm>
            <a:prstGeom prst="rect">
              <a:avLst/>
            </a:prstGeom>
          </p:spPr>
          <p:txBody>
            <a:bodyPr lIns="0" tIns="0" rIns="0" bIns="0" rtlCol="0" anchor="t">
              <a:spAutoFit/>
            </a:bodyPr>
            <a:lstStyle/>
            <a:p>
              <a:pPr algn="l">
                <a:lnSpc>
                  <a:spcPts val="2729"/>
                </a:lnSpc>
              </a:pPr>
              <a:r>
                <a:rPr lang="en-US" sz="2332" b="1">
                  <a:solidFill>
                    <a:srgbClr val="000000"/>
                  </a:solidFill>
                  <a:latin typeface="Times New Roman MT Semi-Bold"/>
                  <a:ea typeface="Times New Roman MT Semi-Bold"/>
                  <a:cs typeface="Times New Roman MT Semi-Bold"/>
                  <a:sym typeface="Times New Roman MT Semi-Bold"/>
                </a:rPr>
                <a:t>INTEGRATION</a:t>
              </a:r>
            </a:p>
          </p:txBody>
        </p:sp>
        <p:sp>
          <p:nvSpPr>
            <p:cNvPr id="8" name="TextBox 8"/>
            <p:cNvSpPr txBox="1"/>
            <p:nvPr/>
          </p:nvSpPr>
          <p:spPr>
            <a:xfrm>
              <a:off x="0" y="477149"/>
              <a:ext cx="4790843" cy="809194"/>
            </a:xfrm>
            <a:prstGeom prst="rect">
              <a:avLst/>
            </a:prstGeom>
          </p:spPr>
          <p:txBody>
            <a:bodyPr lIns="0" tIns="0" rIns="0" bIns="0" rtlCol="0" anchor="t">
              <a:spAutoFit/>
            </a:bodyPr>
            <a:lstStyle/>
            <a:p>
              <a:pPr marL="0" lvl="0" indent="0" algn="just">
                <a:lnSpc>
                  <a:spcPts val="2385"/>
                </a:lnSpc>
                <a:spcBef>
                  <a:spcPct val="0"/>
                </a:spcBef>
              </a:pPr>
              <a:r>
                <a:rPr lang="en-US" sz="1766" spc="106">
                  <a:solidFill>
                    <a:srgbClr val="000000"/>
                  </a:solidFill>
                  <a:latin typeface="Times New Roman MT"/>
                  <a:ea typeface="Times New Roman MT"/>
                  <a:cs typeface="Times New Roman MT"/>
                  <a:sym typeface="Times New Roman MT"/>
                </a:rPr>
                <a:t>of cross-referencing to reinforce learning continuity</a:t>
              </a:r>
            </a:p>
          </p:txBody>
        </p:sp>
      </p:grpSp>
      <p:grpSp>
        <p:nvGrpSpPr>
          <p:cNvPr id="9" name="Group 9"/>
          <p:cNvGrpSpPr/>
          <p:nvPr/>
        </p:nvGrpSpPr>
        <p:grpSpPr>
          <a:xfrm>
            <a:off x="12030526" y="4825740"/>
            <a:ext cx="3558025" cy="1211350"/>
            <a:chOff x="0" y="0"/>
            <a:chExt cx="4744034" cy="1615133"/>
          </a:xfrm>
        </p:grpSpPr>
        <p:sp>
          <p:nvSpPr>
            <p:cNvPr id="10" name="TextBox 10"/>
            <p:cNvSpPr txBox="1"/>
            <p:nvPr/>
          </p:nvSpPr>
          <p:spPr>
            <a:xfrm>
              <a:off x="0" y="-28575"/>
              <a:ext cx="4744034" cy="380467"/>
            </a:xfrm>
            <a:prstGeom prst="rect">
              <a:avLst/>
            </a:prstGeom>
          </p:spPr>
          <p:txBody>
            <a:bodyPr lIns="0" tIns="0" rIns="0" bIns="0" rtlCol="0" anchor="t">
              <a:spAutoFit/>
            </a:bodyPr>
            <a:lstStyle/>
            <a:p>
              <a:pPr algn="l">
                <a:lnSpc>
                  <a:spcPts val="2070"/>
                </a:lnSpc>
              </a:pPr>
              <a:r>
                <a:rPr lang="en-US" sz="1770" b="1">
                  <a:solidFill>
                    <a:srgbClr val="000000"/>
                  </a:solidFill>
                  <a:latin typeface="Times New Roman MT Semi-Bold"/>
                  <a:ea typeface="Times New Roman MT Semi-Bold"/>
                  <a:cs typeface="Times New Roman MT Semi-Bold"/>
                  <a:sym typeface="Times New Roman MT Semi-Bold"/>
                </a:rPr>
                <a:t>REFLECTION</a:t>
              </a:r>
            </a:p>
          </p:txBody>
        </p:sp>
        <p:sp>
          <p:nvSpPr>
            <p:cNvPr id="11" name="TextBox 11"/>
            <p:cNvSpPr txBox="1"/>
            <p:nvPr/>
          </p:nvSpPr>
          <p:spPr>
            <a:xfrm>
              <a:off x="0" y="421841"/>
              <a:ext cx="4574869" cy="1193292"/>
            </a:xfrm>
            <a:prstGeom prst="rect">
              <a:avLst/>
            </a:prstGeom>
          </p:spPr>
          <p:txBody>
            <a:bodyPr lIns="0" tIns="0" rIns="0" bIns="0" rtlCol="0" anchor="t">
              <a:spAutoFit/>
            </a:bodyPr>
            <a:lstStyle/>
            <a:p>
              <a:pPr marL="0" lvl="0" indent="0" algn="just">
                <a:lnSpc>
                  <a:spcPts val="2389"/>
                </a:lnSpc>
                <a:spcBef>
                  <a:spcPct val="0"/>
                </a:spcBef>
              </a:pPr>
              <a:r>
                <a:rPr lang="en-US" sz="1770" spc="106">
                  <a:solidFill>
                    <a:srgbClr val="000000"/>
                  </a:solidFill>
                  <a:latin typeface="Times New Roman MT"/>
                  <a:ea typeface="Times New Roman MT"/>
                  <a:cs typeface="Times New Roman MT"/>
                  <a:sym typeface="Times New Roman MT"/>
                </a:rPr>
                <a:t>Through knowledge-check questions at the beginning or end of each module</a:t>
              </a:r>
            </a:p>
          </p:txBody>
        </p:sp>
      </p:grpSp>
      <p:sp>
        <p:nvSpPr>
          <p:cNvPr id="12" name="Freeform 12"/>
          <p:cNvSpPr/>
          <p:nvPr/>
        </p:nvSpPr>
        <p:spPr>
          <a:xfrm>
            <a:off x="8213454" y="7461057"/>
            <a:ext cx="1861091" cy="539717"/>
          </a:xfrm>
          <a:custGeom>
            <a:avLst/>
            <a:gdLst/>
            <a:ahLst/>
            <a:cxnLst/>
            <a:rect l="l" t="t" r="r" b="b"/>
            <a:pathLst>
              <a:path w="1861091" h="539717">
                <a:moveTo>
                  <a:pt x="0" y="0"/>
                </a:moveTo>
                <a:lnTo>
                  <a:pt x="1861092" y="0"/>
                </a:lnTo>
                <a:lnTo>
                  <a:pt x="1861092" y="539716"/>
                </a:lnTo>
                <a:lnTo>
                  <a:pt x="0" y="5397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rnd">
            <a:noFill/>
            <a:prstDash val="solid"/>
            <a:round/>
          </a:ln>
        </p:spPr>
        <p:txBody>
          <a:bodyPr/>
          <a:lstStyle/>
          <a:p>
            <a:endParaRPr lang="es-ES"/>
          </a:p>
        </p:txBody>
      </p:sp>
      <p:sp>
        <p:nvSpPr>
          <p:cNvPr id="13" name="TextBox 13"/>
          <p:cNvSpPr txBox="1"/>
          <p:nvPr/>
        </p:nvSpPr>
        <p:spPr>
          <a:xfrm>
            <a:off x="1627963" y="401864"/>
            <a:ext cx="15032073" cy="1263196"/>
          </a:xfrm>
          <a:prstGeom prst="rect">
            <a:avLst/>
          </a:prstGeom>
        </p:spPr>
        <p:txBody>
          <a:bodyPr lIns="0" tIns="0" rIns="0" bIns="0" rtlCol="0" anchor="t">
            <a:spAutoFit/>
          </a:bodyPr>
          <a:lstStyle/>
          <a:p>
            <a:pPr algn="ctr">
              <a:lnSpc>
                <a:spcPts val="8103"/>
              </a:lnSpc>
            </a:pPr>
            <a:r>
              <a:rPr lang="en-US" sz="8354" b="1">
                <a:solidFill>
                  <a:srgbClr val="1800AD"/>
                </a:solidFill>
                <a:latin typeface="Times New Roman MT Bold"/>
                <a:ea typeface="Times New Roman MT Bold"/>
                <a:cs typeface="Times New Roman MT Bold"/>
                <a:sym typeface="Times New Roman MT Bold"/>
              </a:rPr>
              <a:t>Online course</a:t>
            </a:r>
          </a:p>
        </p:txBody>
      </p:sp>
      <p:sp>
        <p:nvSpPr>
          <p:cNvPr id="14" name="TextBox 14"/>
          <p:cNvSpPr txBox="1"/>
          <p:nvPr/>
        </p:nvSpPr>
        <p:spPr>
          <a:xfrm>
            <a:off x="7270169" y="1779944"/>
            <a:ext cx="3563270" cy="463296"/>
          </a:xfrm>
          <a:prstGeom prst="rect">
            <a:avLst/>
          </a:prstGeom>
        </p:spPr>
        <p:txBody>
          <a:bodyPr lIns="0" tIns="0" rIns="0" bIns="0" rtlCol="0" anchor="t">
            <a:spAutoFit/>
          </a:bodyPr>
          <a:lstStyle/>
          <a:p>
            <a:pPr algn="ctr">
              <a:lnSpc>
                <a:spcPts val="3132"/>
              </a:lnSpc>
            </a:pPr>
            <a:r>
              <a:rPr lang="en-US" sz="2900">
                <a:solidFill>
                  <a:srgbClr val="000000"/>
                </a:solidFill>
                <a:latin typeface="Times New Roman MT"/>
                <a:ea typeface="Times New Roman MT"/>
                <a:cs typeface="Times New Roman MT"/>
                <a:sym typeface="Times New Roman MT"/>
              </a:rPr>
              <a:t>Steps</a:t>
            </a:r>
          </a:p>
        </p:txBody>
      </p:sp>
      <p:grpSp>
        <p:nvGrpSpPr>
          <p:cNvPr id="15" name="Group 15"/>
          <p:cNvGrpSpPr/>
          <p:nvPr/>
        </p:nvGrpSpPr>
        <p:grpSpPr>
          <a:xfrm>
            <a:off x="2840310" y="2871436"/>
            <a:ext cx="3739422" cy="1032784"/>
            <a:chOff x="0" y="0"/>
            <a:chExt cx="4985895" cy="1377045"/>
          </a:xfrm>
        </p:grpSpPr>
        <p:sp>
          <p:nvSpPr>
            <p:cNvPr id="16" name="TextBox 16"/>
            <p:cNvSpPr txBox="1"/>
            <p:nvPr/>
          </p:nvSpPr>
          <p:spPr>
            <a:xfrm>
              <a:off x="0" y="-38100"/>
              <a:ext cx="4511864" cy="546266"/>
            </a:xfrm>
            <a:prstGeom prst="rect">
              <a:avLst/>
            </a:prstGeom>
          </p:spPr>
          <p:txBody>
            <a:bodyPr lIns="0" tIns="0" rIns="0" bIns="0" rtlCol="0" anchor="t">
              <a:spAutoFit/>
            </a:bodyPr>
            <a:lstStyle/>
            <a:p>
              <a:pPr algn="l">
                <a:lnSpc>
                  <a:spcPts val="2963"/>
                </a:lnSpc>
              </a:pPr>
              <a:r>
                <a:rPr lang="en-US" sz="2532" b="1">
                  <a:solidFill>
                    <a:srgbClr val="000000"/>
                  </a:solidFill>
                  <a:latin typeface="Times New Roman MT Semi-Bold"/>
                  <a:ea typeface="Times New Roman MT Semi-Bold"/>
                  <a:cs typeface="Times New Roman MT Semi-Bold"/>
                  <a:sym typeface="Times New Roman MT Semi-Bold"/>
                </a:rPr>
                <a:t>ADAPTATION</a:t>
              </a:r>
            </a:p>
          </p:txBody>
        </p:sp>
        <p:sp>
          <p:nvSpPr>
            <p:cNvPr id="17" name="TextBox 17"/>
            <p:cNvSpPr txBox="1"/>
            <p:nvPr/>
          </p:nvSpPr>
          <p:spPr>
            <a:xfrm>
              <a:off x="0" y="567851"/>
              <a:ext cx="4985895" cy="809194"/>
            </a:xfrm>
            <a:prstGeom prst="rect">
              <a:avLst/>
            </a:prstGeom>
          </p:spPr>
          <p:txBody>
            <a:bodyPr lIns="0" tIns="0" rIns="0" bIns="0" rtlCol="0" anchor="t">
              <a:spAutoFit/>
            </a:bodyPr>
            <a:lstStyle/>
            <a:p>
              <a:pPr marL="0" lvl="0" indent="0" algn="just">
                <a:lnSpc>
                  <a:spcPts val="2385"/>
                </a:lnSpc>
                <a:spcBef>
                  <a:spcPct val="0"/>
                </a:spcBef>
              </a:pPr>
              <a:r>
                <a:rPr lang="en-US" sz="1766" spc="106">
                  <a:solidFill>
                    <a:srgbClr val="000000"/>
                  </a:solidFill>
                  <a:latin typeface="Times New Roman MT"/>
                  <a:ea typeface="Times New Roman MT"/>
                  <a:cs typeface="Times New Roman MT"/>
                  <a:sym typeface="Times New Roman MT"/>
                </a:rPr>
                <a:t>Of practical activities into audiovisual format</a:t>
              </a:r>
            </a:p>
          </p:txBody>
        </p:sp>
      </p:grpSp>
      <p:grpSp>
        <p:nvGrpSpPr>
          <p:cNvPr id="18" name="Group 18"/>
          <p:cNvGrpSpPr/>
          <p:nvPr/>
        </p:nvGrpSpPr>
        <p:grpSpPr>
          <a:xfrm>
            <a:off x="12030526" y="2988699"/>
            <a:ext cx="3739422" cy="915520"/>
            <a:chOff x="0" y="0"/>
            <a:chExt cx="4985895" cy="1220694"/>
          </a:xfrm>
        </p:grpSpPr>
        <p:sp>
          <p:nvSpPr>
            <p:cNvPr id="19" name="TextBox 19"/>
            <p:cNvSpPr txBox="1"/>
            <p:nvPr/>
          </p:nvSpPr>
          <p:spPr>
            <a:xfrm>
              <a:off x="0" y="-28575"/>
              <a:ext cx="4985895" cy="380467"/>
            </a:xfrm>
            <a:prstGeom prst="rect">
              <a:avLst/>
            </a:prstGeom>
          </p:spPr>
          <p:txBody>
            <a:bodyPr lIns="0" tIns="0" rIns="0" bIns="0" rtlCol="0" anchor="t">
              <a:spAutoFit/>
            </a:bodyPr>
            <a:lstStyle/>
            <a:p>
              <a:pPr algn="l">
                <a:lnSpc>
                  <a:spcPts val="2070"/>
                </a:lnSpc>
              </a:pPr>
              <a:r>
                <a:rPr lang="en-US" sz="1770" b="1">
                  <a:solidFill>
                    <a:srgbClr val="000000"/>
                  </a:solidFill>
                  <a:latin typeface="Times New Roman MT Semi-Bold"/>
                  <a:ea typeface="Times New Roman MT Semi-Bold"/>
                  <a:cs typeface="Times New Roman MT Semi-Bold"/>
                  <a:sym typeface="Times New Roman MT Semi-Bold"/>
                </a:rPr>
                <a:t>REORGANIZATION</a:t>
              </a:r>
            </a:p>
          </p:txBody>
        </p:sp>
        <p:sp>
          <p:nvSpPr>
            <p:cNvPr id="20" name="TextBox 20"/>
            <p:cNvSpPr txBox="1"/>
            <p:nvPr/>
          </p:nvSpPr>
          <p:spPr>
            <a:xfrm>
              <a:off x="0" y="421102"/>
              <a:ext cx="4574869" cy="799592"/>
            </a:xfrm>
            <a:prstGeom prst="rect">
              <a:avLst/>
            </a:prstGeom>
          </p:spPr>
          <p:txBody>
            <a:bodyPr lIns="0" tIns="0" rIns="0" bIns="0" rtlCol="0" anchor="t">
              <a:spAutoFit/>
            </a:bodyPr>
            <a:lstStyle/>
            <a:p>
              <a:pPr marL="0" lvl="0" indent="0" algn="just">
                <a:lnSpc>
                  <a:spcPts val="2389"/>
                </a:lnSpc>
                <a:spcBef>
                  <a:spcPct val="0"/>
                </a:spcBef>
              </a:pPr>
              <a:r>
                <a:rPr lang="en-US" sz="1770" spc="106">
                  <a:solidFill>
                    <a:srgbClr val="000000"/>
                  </a:solidFill>
                  <a:latin typeface="Times New Roman MT"/>
                  <a:ea typeface="Times New Roman MT"/>
                  <a:cs typeface="Times New Roman MT"/>
                  <a:sym typeface="Times New Roman MT"/>
                </a:rPr>
                <a:t>of information and modules when necessary</a:t>
              </a:r>
            </a:p>
          </p:txBody>
        </p:sp>
      </p:grpSp>
      <p:grpSp>
        <p:nvGrpSpPr>
          <p:cNvPr id="21" name="Group 21"/>
          <p:cNvGrpSpPr/>
          <p:nvPr/>
        </p:nvGrpSpPr>
        <p:grpSpPr>
          <a:xfrm>
            <a:off x="0" y="8302483"/>
            <a:ext cx="18288000" cy="3237902"/>
            <a:chOff x="0" y="0"/>
            <a:chExt cx="4816593" cy="852781"/>
          </a:xfrm>
        </p:grpSpPr>
        <p:sp>
          <p:nvSpPr>
            <p:cNvPr id="22" name="Freeform 22"/>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23" name="TextBox 23"/>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
        <p:nvSpPr>
          <p:cNvPr id="24" name="TextBox 24"/>
          <p:cNvSpPr txBox="1"/>
          <p:nvPr/>
        </p:nvSpPr>
        <p:spPr>
          <a:xfrm>
            <a:off x="2703231" y="6660957"/>
            <a:ext cx="5342334" cy="3293745"/>
          </a:xfrm>
          <a:prstGeom prst="rect">
            <a:avLst/>
          </a:prstGeom>
        </p:spPr>
        <p:txBody>
          <a:bodyPr lIns="0" tIns="0" rIns="0" bIns="0" rtlCol="0" anchor="t">
            <a:spAutoFit/>
          </a:bodyPr>
          <a:lstStyle/>
          <a:p>
            <a:pPr marL="518160" lvl="1" indent="-25908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iSpring software</a:t>
            </a:r>
          </a:p>
          <a:p>
            <a:pPr marL="518160" lvl="1" indent="-25908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5 modules designed in English:</a:t>
            </a:r>
          </a:p>
          <a:p>
            <a:pPr marL="1036320" lvl="2" indent="-34544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introduction</a:t>
            </a:r>
          </a:p>
          <a:p>
            <a:pPr marL="1036320" lvl="2" indent="-34544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working fields in PSIT</a:t>
            </a:r>
          </a:p>
          <a:p>
            <a:pPr marL="1036320" lvl="2" indent="-34544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PSIT characteristics &amp; modalities</a:t>
            </a:r>
          </a:p>
          <a:p>
            <a:pPr marL="1036320" lvl="2" indent="-34544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PSIT in healthcare</a:t>
            </a:r>
          </a:p>
          <a:p>
            <a:pPr marL="1036320" lvl="2" indent="-34544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PSIT in legal settings</a:t>
            </a:r>
          </a:p>
        </p:txBody>
      </p:sp>
      <p:sp>
        <p:nvSpPr>
          <p:cNvPr id="25" name="TextBox 25"/>
          <p:cNvSpPr txBox="1"/>
          <p:nvPr/>
        </p:nvSpPr>
        <p:spPr>
          <a:xfrm>
            <a:off x="11564483" y="7417542"/>
            <a:ext cx="2981920" cy="493395"/>
          </a:xfrm>
          <a:prstGeom prst="rect">
            <a:avLst/>
          </a:prstGeom>
        </p:spPr>
        <p:txBody>
          <a:bodyPr lIns="0" tIns="0" rIns="0" bIns="0" rtlCol="0" anchor="t">
            <a:spAutoFit/>
          </a:bodyPr>
          <a:lstStyle/>
          <a:p>
            <a:pPr marL="518160" lvl="1" indent="-259080" algn="just">
              <a:lnSpc>
                <a:spcPts val="3720"/>
              </a:lnSpc>
              <a:buFont typeface="Arial"/>
              <a:buChar char="•"/>
            </a:pPr>
            <a:r>
              <a:rPr lang="en-US" sz="2400">
                <a:solidFill>
                  <a:srgbClr val="000000"/>
                </a:solidFill>
                <a:latin typeface="Times New Roman MT"/>
                <a:ea typeface="Times New Roman MT"/>
                <a:cs typeface="Times New Roman MT"/>
                <a:sym typeface="Times New Roman MT"/>
              </a:rPr>
              <a:t>Localised for  Italy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302483"/>
            <a:ext cx="18288000" cy="3237902"/>
            <a:chOff x="0" y="0"/>
            <a:chExt cx="4816593" cy="852781"/>
          </a:xfrm>
        </p:grpSpPr>
        <p:sp>
          <p:nvSpPr>
            <p:cNvPr id="3" name="Freeform 3"/>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4" name="TextBox 4"/>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
        <p:nvSpPr>
          <p:cNvPr id="5" name="Freeform 5"/>
          <p:cNvSpPr/>
          <p:nvPr/>
        </p:nvSpPr>
        <p:spPr>
          <a:xfrm>
            <a:off x="910993" y="2644416"/>
            <a:ext cx="7992427" cy="5964348"/>
          </a:xfrm>
          <a:custGeom>
            <a:avLst/>
            <a:gdLst/>
            <a:ahLst/>
            <a:cxnLst/>
            <a:rect l="l" t="t" r="r" b="b"/>
            <a:pathLst>
              <a:path w="7992427" h="5964348">
                <a:moveTo>
                  <a:pt x="0" y="0"/>
                </a:moveTo>
                <a:lnTo>
                  <a:pt x="7992426" y="0"/>
                </a:lnTo>
                <a:lnTo>
                  <a:pt x="7992426" y="5964348"/>
                </a:lnTo>
                <a:lnTo>
                  <a:pt x="0" y="5964348"/>
                </a:lnTo>
                <a:lnTo>
                  <a:pt x="0" y="0"/>
                </a:lnTo>
                <a:close/>
              </a:path>
            </a:pathLst>
          </a:custGeom>
          <a:blipFill>
            <a:blip r:embed="rId2"/>
            <a:stretch>
              <a:fillRect/>
            </a:stretch>
          </a:blipFill>
        </p:spPr>
        <p:txBody>
          <a:bodyPr/>
          <a:lstStyle/>
          <a:p>
            <a:endParaRPr lang="es-ES"/>
          </a:p>
        </p:txBody>
      </p:sp>
      <p:sp>
        <p:nvSpPr>
          <p:cNvPr id="6" name="Freeform 6"/>
          <p:cNvSpPr/>
          <p:nvPr/>
        </p:nvSpPr>
        <p:spPr>
          <a:xfrm>
            <a:off x="10109201" y="1957816"/>
            <a:ext cx="5721286" cy="3668774"/>
          </a:xfrm>
          <a:custGeom>
            <a:avLst/>
            <a:gdLst/>
            <a:ahLst/>
            <a:cxnLst/>
            <a:rect l="l" t="t" r="r" b="b"/>
            <a:pathLst>
              <a:path w="5721286" h="3668774">
                <a:moveTo>
                  <a:pt x="0" y="0"/>
                </a:moveTo>
                <a:lnTo>
                  <a:pt x="5721286" y="0"/>
                </a:lnTo>
                <a:lnTo>
                  <a:pt x="5721286" y="3668774"/>
                </a:lnTo>
                <a:lnTo>
                  <a:pt x="0" y="3668774"/>
                </a:lnTo>
                <a:lnTo>
                  <a:pt x="0" y="0"/>
                </a:lnTo>
                <a:close/>
              </a:path>
            </a:pathLst>
          </a:custGeom>
          <a:blipFill>
            <a:blip r:embed="rId3"/>
            <a:stretch>
              <a:fillRect/>
            </a:stretch>
          </a:blipFill>
        </p:spPr>
        <p:txBody>
          <a:bodyPr/>
          <a:lstStyle/>
          <a:p>
            <a:endParaRPr lang="es-ES"/>
          </a:p>
        </p:txBody>
      </p:sp>
      <p:sp>
        <p:nvSpPr>
          <p:cNvPr id="7" name="Freeform 7"/>
          <p:cNvSpPr/>
          <p:nvPr/>
        </p:nvSpPr>
        <p:spPr>
          <a:xfrm>
            <a:off x="10109201" y="5815446"/>
            <a:ext cx="5968121" cy="3789757"/>
          </a:xfrm>
          <a:custGeom>
            <a:avLst/>
            <a:gdLst/>
            <a:ahLst/>
            <a:cxnLst/>
            <a:rect l="l" t="t" r="r" b="b"/>
            <a:pathLst>
              <a:path w="5968121" h="3789757">
                <a:moveTo>
                  <a:pt x="0" y="0"/>
                </a:moveTo>
                <a:lnTo>
                  <a:pt x="5968121" y="0"/>
                </a:lnTo>
                <a:lnTo>
                  <a:pt x="5968121" y="3789757"/>
                </a:lnTo>
                <a:lnTo>
                  <a:pt x="0" y="3789757"/>
                </a:lnTo>
                <a:lnTo>
                  <a:pt x="0" y="0"/>
                </a:lnTo>
                <a:close/>
              </a:path>
            </a:pathLst>
          </a:custGeom>
          <a:blipFill>
            <a:blip r:embed="rId4"/>
            <a:stretch>
              <a:fillRect/>
            </a:stretch>
          </a:blipFill>
        </p:spPr>
        <p:txBody>
          <a:bodyPr/>
          <a:lstStyle/>
          <a:p>
            <a:endParaRPr lang="es-ES"/>
          </a:p>
        </p:txBody>
      </p:sp>
      <p:sp>
        <p:nvSpPr>
          <p:cNvPr id="8" name="TextBox 8"/>
          <p:cNvSpPr txBox="1"/>
          <p:nvPr/>
        </p:nvSpPr>
        <p:spPr>
          <a:xfrm>
            <a:off x="1627963" y="694620"/>
            <a:ext cx="15032073" cy="1263196"/>
          </a:xfrm>
          <a:prstGeom prst="rect">
            <a:avLst/>
          </a:prstGeom>
        </p:spPr>
        <p:txBody>
          <a:bodyPr lIns="0" tIns="0" rIns="0" bIns="0" rtlCol="0" anchor="t">
            <a:spAutoFit/>
          </a:bodyPr>
          <a:lstStyle/>
          <a:p>
            <a:pPr algn="ctr">
              <a:lnSpc>
                <a:spcPts val="8103"/>
              </a:lnSpc>
            </a:pPr>
            <a:r>
              <a:rPr lang="en-US" sz="8354" b="1">
                <a:solidFill>
                  <a:srgbClr val="1800AD"/>
                </a:solidFill>
                <a:latin typeface="Times New Roman MT Bold"/>
                <a:ea typeface="Times New Roman MT Bold"/>
                <a:cs typeface="Times New Roman MT Bold"/>
                <a:sym typeface="Times New Roman MT Bold"/>
              </a:rPr>
              <a:t>Online course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27963" y="694620"/>
            <a:ext cx="15032073" cy="1263196"/>
          </a:xfrm>
          <a:prstGeom prst="rect">
            <a:avLst/>
          </a:prstGeom>
        </p:spPr>
        <p:txBody>
          <a:bodyPr lIns="0" tIns="0" rIns="0" bIns="0" rtlCol="0" anchor="t">
            <a:spAutoFit/>
          </a:bodyPr>
          <a:lstStyle/>
          <a:p>
            <a:pPr algn="ctr">
              <a:lnSpc>
                <a:spcPts val="8103"/>
              </a:lnSpc>
            </a:pPr>
            <a:r>
              <a:rPr lang="en-US" sz="8354" b="1">
                <a:solidFill>
                  <a:srgbClr val="1800AD"/>
                </a:solidFill>
                <a:latin typeface="Times New Roman MT Bold"/>
                <a:ea typeface="Times New Roman MT Bold"/>
                <a:cs typeface="Times New Roman MT Bold"/>
                <a:sym typeface="Times New Roman MT Bold"/>
              </a:rPr>
              <a:t>Online course survey’s results</a:t>
            </a:r>
          </a:p>
        </p:txBody>
      </p:sp>
      <p:grpSp>
        <p:nvGrpSpPr>
          <p:cNvPr id="3" name="Group 3"/>
          <p:cNvGrpSpPr/>
          <p:nvPr/>
        </p:nvGrpSpPr>
        <p:grpSpPr>
          <a:xfrm>
            <a:off x="0" y="8302483"/>
            <a:ext cx="18288000" cy="3237902"/>
            <a:chOff x="0" y="0"/>
            <a:chExt cx="4816593" cy="852781"/>
          </a:xfrm>
        </p:grpSpPr>
        <p:sp>
          <p:nvSpPr>
            <p:cNvPr id="4" name="Freeform 4"/>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5" name="TextBox 5"/>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16787" y="438272"/>
            <a:ext cx="5842513" cy="4991696"/>
            <a:chOff x="0" y="0"/>
            <a:chExt cx="951339" cy="812800"/>
          </a:xfrm>
        </p:grpSpPr>
        <p:sp>
          <p:nvSpPr>
            <p:cNvPr id="3" name="Freeform 3"/>
            <p:cNvSpPr/>
            <p:nvPr/>
          </p:nvSpPr>
          <p:spPr>
            <a:xfrm>
              <a:off x="0" y="0"/>
              <a:ext cx="951339" cy="812800"/>
            </a:xfrm>
            <a:custGeom>
              <a:avLst/>
              <a:gdLst/>
              <a:ahLst/>
              <a:cxnLst/>
              <a:rect l="l" t="t" r="r" b="b"/>
              <a:pathLst>
                <a:path w="951339" h="812800">
                  <a:moveTo>
                    <a:pt x="475669" y="0"/>
                  </a:moveTo>
                  <a:cubicBezTo>
                    <a:pt x="212964" y="0"/>
                    <a:pt x="0" y="181951"/>
                    <a:pt x="0" y="406400"/>
                  </a:cubicBezTo>
                  <a:cubicBezTo>
                    <a:pt x="0" y="630849"/>
                    <a:pt x="212964" y="812800"/>
                    <a:pt x="475669" y="812800"/>
                  </a:cubicBezTo>
                  <a:cubicBezTo>
                    <a:pt x="738374" y="812800"/>
                    <a:pt x="951339" y="630849"/>
                    <a:pt x="951339" y="406400"/>
                  </a:cubicBezTo>
                  <a:cubicBezTo>
                    <a:pt x="951339" y="181951"/>
                    <a:pt x="738374" y="0"/>
                    <a:pt x="475669" y="0"/>
                  </a:cubicBezTo>
                  <a:close/>
                </a:path>
              </a:pathLst>
            </a:custGeom>
            <a:blipFill>
              <a:blip r:embed="rId2"/>
              <a:stretch>
                <a:fillRect l="-2415" r="-2415"/>
              </a:stretch>
            </a:blipFill>
          </p:spPr>
          <p:txBody>
            <a:bodyPr/>
            <a:lstStyle/>
            <a:p>
              <a:endParaRPr lang="es-ES"/>
            </a:p>
          </p:txBody>
        </p:sp>
      </p:grpSp>
      <p:grpSp>
        <p:nvGrpSpPr>
          <p:cNvPr id="4" name="Group 4"/>
          <p:cNvGrpSpPr/>
          <p:nvPr/>
        </p:nvGrpSpPr>
        <p:grpSpPr>
          <a:xfrm>
            <a:off x="0" y="8302483"/>
            <a:ext cx="18288000" cy="3237902"/>
            <a:chOff x="0" y="0"/>
            <a:chExt cx="4816593" cy="852781"/>
          </a:xfrm>
        </p:grpSpPr>
        <p:sp>
          <p:nvSpPr>
            <p:cNvPr id="5" name="Freeform 5"/>
            <p:cNvSpPr/>
            <p:nvPr/>
          </p:nvSpPr>
          <p:spPr>
            <a:xfrm>
              <a:off x="0" y="0"/>
              <a:ext cx="4816592" cy="852781"/>
            </a:xfrm>
            <a:custGeom>
              <a:avLst/>
              <a:gdLst/>
              <a:ahLst/>
              <a:cxnLst/>
              <a:rect l="l" t="t" r="r" b="b"/>
              <a:pathLst>
                <a:path w="4816592" h="852781">
                  <a:moveTo>
                    <a:pt x="0" y="0"/>
                  </a:moveTo>
                  <a:lnTo>
                    <a:pt x="4816592" y="0"/>
                  </a:lnTo>
                  <a:lnTo>
                    <a:pt x="4816592" y="852781"/>
                  </a:lnTo>
                  <a:lnTo>
                    <a:pt x="0" y="852781"/>
                  </a:lnTo>
                  <a:close/>
                </a:path>
              </a:pathLst>
            </a:custGeom>
            <a:solidFill>
              <a:srgbClr val="E4F8FF"/>
            </a:solidFill>
          </p:spPr>
          <p:txBody>
            <a:bodyPr/>
            <a:lstStyle/>
            <a:p>
              <a:endParaRPr lang="es-ES"/>
            </a:p>
          </p:txBody>
        </p:sp>
        <p:sp>
          <p:nvSpPr>
            <p:cNvPr id="6" name="TextBox 6"/>
            <p:cNvSpPr txBox="1"/>
            <p:nvPr/>
          </p:nvSpPr>
          <p:spPr>
            <a:xfrm>
              <a:off x="0" y="-47625"/>
              <a:ext cx="4816593" cy="900406"/>
            </a:xfrm>
            <a:prstGeom prst="rect">
              <a:avLst/>
            </a:prstGeom>
          </p:spPr>
          <p:txBody>
            <a:bodyPr lIns="50800" tIns="50800" rIns="50800" bIns="50800" rtlCol="0" anchor="ctr"/>
            <a:lstStyle/>
            <a:p>
              <a:pPr algn="ctr">
                <a:lnSpc>
                  <a:spcPts val="2479"/>
                </a:lnSpc>
              </a:pPr>
              <a:endParaRPr/>
            </a:p>
          </p:txBody>
        </p:sp>
      </p:grpSp>
      <p:sp>
        <p:nvSpPr>
          <p:cNvPr id="7" name="TextBox 7"/>
          <p:cNvSpPr txBox="1"/>
          <p:nvPr/>
        </p:nvSpPr>
        <p:spPr>
          <a:xfrm>
            <a:off x="1065677" y="471678"/>
            <a:ext cx="9314222" cy="1028319"/>
          </a:xfrm>
          <a:prstGeom prst="rect">
            <a:avLst/>
          </a:prstGeom>
        </p:spPr>
        <p:txBody>
          <a:bodyPr lIns="0" tIns="0" rIns="0" bIns="0" rtlCol="0" anchor="t">
            <a:spAutoFit/>
          </a:bodyPr>
          <a:lstStyle/>
          <a:p>
            <a:pPr algn="l">
              <a:lnSpc>
                <a:spcPts val="7067"/>
              </a:lnSpc>
            </a:pPr>
            <a:r>
              <a:rPr lang="en-US" sz="6199" b="1">
                <a:solidFill>
                  <a:srgbClr val="1800AD"/>
                </a:solidFill>
                <a:latin typeface="Times New Roman MT Bold"/>
                <a:ea typeface="Times New Roman MT Bold"/>
                <a:cs typeface="Times New Roman MT Bold"/>
                <a:sym typeface="Times New Roman MT Bold"/>
              </a:rPr>
              <a:t>Conclusions &amp; Future steps</a:t>
            </a:r>
          </a:p>
        </p:txBody>
      </p:sp>
      <p:sp>
        <p:nvSpPr>
          <p:cNvPr id="8" name="TextBox 8"/>
          <p:cNvSpPr txBox="1"/>
          <p:nvPr/>
        </p:nvSpPr>
        <p:spPr>
          <a:xfrm>
            <a:off x="1258193" y="2527959"/>
            <a:ext cx="8218794" cy="3749368"/>
          </a:xfrm>
          <a:prstGeom prst="rect">
            <a:avLst/>
          </a:prstGeom>
        </p:spPr>
        <p:txBody>
          <a:bodyPr lIns="0" tIns="0" rIns="0" bIns="0" rtlCol="0" anchor="t">
            <a:spAutoFit/>
          </a:bodyPr>
          <a:lstStyle/>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WP2 and 3 have contributed to the identification of linguistic needs, specifically targeted at LLDs in PSIT settings</a:t>
            </a:r>
          </a:p>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The pilot course has helped participants to rapidly acquire basic but fundamental knowledge in PSIT</a:t>
            </a:r>
          </a:p>
          <a:p>
            <a:pPr marL="471263" lvl="1" indent="-235632" algn="just">
              <a:lnSpc>
                <a:spcPts val="2946"/>
              </a:lnSpc>
              <a:buFont typeface="Arial"/>
              <a:buChar char="•"/>
            </a:pPr>
            <a:r>
              <a:rPr lang="en-US" sz="2182" spc="130">
                <a:solidFill>
                  <a:srgbClr val="000000"/>
                </a:solidFill>
                <a:latin typeface="Times New Roman MT"/>
                <a:ea typeface="Times New Roman MT"/>
                <a:cs typeface="Times New Roman MT"/>
                <a:sym typeface="Times New Roman MT"/>
              </a:rPr>
              <a:t>The training course could be used to train LLD speakers in crisis situations, enabling them to provide emergency language services and thus, guaranteeing the rights of those in need</a:t>
            </a:r>
          </a:p>
          <a:p>
            <a:pPr algn="just">
              <a:lnSpc>
                <a:spcPts val="2946"/>
              </a:lnSpc>
            </a:pPr>
            <a:endParaRPr lang="en-US" sz="2182" spc="130">
              <a:solidFill>
                <a:srgbClr val="000000"/>
              </a:solidFill>
              <a:latin typeface="Times New Roman MT"/>
              <a:ea typeface="Times New Roman MT"/>
              <a:cs typeface="Times New Roman MT"/>
              <a:sym typeface="Times New Roman MT"/>
            </a:endParaRPr>
          </a:p>
        </p:txBody>
      </p:sp>
      <p:grpSp>
        <p:nvGrpSpPr>
          <p:cNvPr id="9" name="Group 9"/>
          <p:cNvGrpSpPr/>
          <p:nvPr/>
        </p:nvGrpSpPr>
        <p:grpSpPr>
          <a:xfrm>
            <a:off x="11251157" y="5712421"/>
            <a:ext cx="6676439" cy="4273207"/>
            <a:chOff x="0" y="0"/>
            <a:chExt cx="1269915" cy="812800"/>
          </a:xfrm>
        </p:grpSpPr>
        <p:sp>
          <p:nvSpPr>
            <p:cNvPr id="10" name="Freeform 10"/>
            <p:cNvSpPr/>
            <p:nvPr/>
          </p:nvSpPr>
          <p:spPr>
            <a:xfrm>
              <a:off x="0" y="0"/>
              <a:ext cx="1269915" cy="812800"/>
            </a:xfrm>
            <a:custGeom>
              <a:avLst/>
              <a:gdLst/>
              <a:ahLst/>
              <a:cxnLst/>
              <a:rect l="l" t="t" r="r" b="b"/>
              <a:pathLst>
                <a:path w="1269915" h="812800">
                  <a:moveTo>
                    <a:pt x="634957" y="0"/>
                  </a:moveTo>
                  <a:cubicBezTo>
                    <a:pt x="284280" y="0"/>
                    <a:pt x="0" y="181951"/>
                    <a:pt x="0" y="406400"/>
                  </a:cubicBezTo>
                  <a:cubicBezTo>
                    <a:pt x="0" y="630849"/>
                    <a:pt x="284280" y="812800"/>
                    <a:pt x="634957" y="812800"/>
                  </a:cubicBezTo>
                  <a:cubicBezTo>
                    <a:pt x="985635" y="812800"/>
                    <a:pt x="1269915" y="630849"/>
                    <a:pt x="1269915" y="406400"/>
                  </a:cubicBezTo>
                  <a:cubicBezTo>
                    <a:pt x="1269915" y="181951"/>
                    <a:pt x="985635" y="0"/>
                    <a:pt x="634957" y="0"/>
                  </a:cubicBezTo>
                  <a:close/>
                </a:path>
              </a:pathLst>
            </a:custGeom>
            <a:blipFill>
              <a:blip r:embed="rId3"/>
              <a:stretch>
                <a:fillRect l="-4948" r="-4948"/>
              </a:stretch>
            </a:blipFill>
          </p:spPr>
          <p:txBody>
            <a:bodyPr/>
            <a:lstStyle/>
            <a:p>
              <a:endParaRPr lang="es-E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2FF"/>
        </a:solidFill>
        <a:effectLst/>
      </p:bgPr>
    </p:bg>
    <p:spTree>
      <p:nvGrpSpPr>
        <p:cNvPr id="1" name=""/>
        <p:cNvGrpSpPr/>
        <p:nvPr/>
      </p:nvGrpSpPr>
      <p:grpSpPr>
        <a:xfrm>
          <a:off x="0" y="0"/>
          <a:ext cx="0" cy="0"/>
          <a:chOff x="0" y="0"/>
          <a:chExt cx="0" cy="0"/>
        </a:xfrm>
      </p:grpSpPr>
      <p:grpSp>
        <p:nvGrpSpPr>
          <p:cNvPr id="2" name="Group 2"/>
          <p:cNvGrpSpPr/>
          <p:nvPr/>
        </p:nvGrpSpPr>
        <p:grpSpPr>
          <a:xfrm>
            <a:off x="5478310" y="2687791"/>
            <a:ext cx="6983181" cy="1168795"/>
            <a:chOff x="0" y="0"/>
            <a:chExt cx="1839192" cy="307831"/>
          </a:xfrm>
        </p:grpSpPr>
        <p:sp>
          <p:nvSpPr>
            <p:cNvPr id="3" name="Freeform 3"/>
            <p:cNvSpPr/>
            <p:nvPr/>
          </p:nvSpPr>
          <p:spPr>
            <a:xfrm>
              <a:off x="0" y="0"/>
              <a:ext cx="1839192" cy="307831"/>
            </a:xfrm>
            <a:custGeom>
              <a:avLst/>
              <a:gdLst/>
              <a:ahLst/>
              <a:cxnLst/>
              <a:rect l="l" t="t" r="r" b="b"/>
              <a:pathLst>
                <a:path w="1839192" h="307831">
                  <a:moveTo>
                    <a:pt x="0" y="0"/>
                  </a:moveTo>
                  <a:lnTo>
                    <a:pt x="1839192" y="0"/>
                  </a:lnTo>
                  <a:lnTo>
                    <a:pt x="1839192" y="307831"/>
                  </a:lnTo>
                  <a:lnTo>
                    <a:pt x="0" y="307831"/>
                  </a:lnTo>
                  <a:close/>
                </a:path>
              </a:pathLst>
            </a:custGeom>
            <a:solidFill>
              <a:srgbClr val="E4F8FF"/>
            </a:solidFill>
            <a:ln w="28575" cap="sq">
              <a:solidFill>
                <a:srgbClr val="1C2120"/>
              </a:solidFill>
              <a:prstDash val="solid"/>
              <a:miter/>
            </a:ln>
          </p:spPr>
          <p:txBody>
            <a:bodyPr/>
            <a:lstStyle/>
            <a:p>
              <a:endParaRPr lang="es-ES"/>
            </a:p>
          </p:txBody>
        </p:sp>
        <p:sp>
          <p:nvSpPr>
            <p:cNvPr id="4" name="TextBox 4"/>
            <p:cNvSpPr txBox="1"/>
            <p:nvPr/>
          </p:nvSpPr>
          <p:spPr>
            <a:xfrm>
              <a:off x="0" y="-57150"/>
              <a:ext cx="1839192" cy="364981"/>
            </a:xfrm>
            <a:prstGeom prst="rect">
              <a:avLst/>
            </a:prstGeom>
          </p:spPr>
          <p:txBody>
            <a:bodyPr lIns="50800" tIns="50800" rIns="50800" bIns="50800" rtlCol="0" anchor="ctr"/>
            <a:lstStyle/>
            <a:p>
              <a:pPr algn="ctr">
                <a:lnSpc>
                  <a:spcPts val="3779"/>
                </a:lnSpc>
              </a:pPr>
              <a:r>
                <a:rPr lang="en-US" sz="2699" b="1">
                  <a:solidFill>
                    <a:srgbClr val="000000"/>
                  </a:solidFill>
                  <a:latin typeface="Open Sans 1 Bold"/>
                  <a:ea typeface="Open Sans 1 Bold"/>
                  <a:cs typeface="Open Sans 1 Bold"/>
                  <a:sym typeface="Open Sans 1 Bold"/>
                </a:rPr>
                <a:t>carmen.pena@uah.es</a:t>
              </a:r>
            </a:p>
            <a:p>
              <a:pPr algn="ctr">
                <a:lnSpc>
                  <a:spcPts val="3779"/>
                </a:lnSpc>
              </a:pPr>
              <a:r>
                <a:rPr lang="en-US" sz="2699" b="1">
                  <a:solidFill>
                    <a:srgbClr val="000000"/>
                  </a:solidFill>
                  <a:latin typeface="Open Sans 1 Bold"/>
                  <a:ea typeface="Open Sans 1 Bold"/>
                  <a:cs typeface="Open Sans 1 Bold"/>
                  <a:sym typeface="Open Sans 1 Bold"/>
                </a:rPr>
                <a:t>candelas.bayon@uah.es</a:t>
              </a:r>
            </a:p>
          </p:txBody>
        </p:sp>
      </p:grpSp>
      <p:grpSp>
        <p:nvGrpSpPr>
          <p:cNvPr id="5" name="Group 5"/>
          <p:cNvGrpSpPr/>
          <p:nvPr/>
        </p:nvGrpSpPr>
        <p:grpSpPr>
          <a:xfrm>
            <a:off x="3626866" y="7172020"/>
            <a:ext cx="12436516" cy="613475"/>
            <a:chOff x="0" y="0"/>
            <a:chExt cx="16582021" cy="817966"/>
          </a:xfrm>
        </p:grpSpPr>
        <p:sp>
          <p:nvSpPr>
            <p:cNvPr id="6" name="Freeform 6"/>
            <p:cNvSpPr/>
            <p:nvPr/>
          </p:nvSpPr>
          <p:spPr>
            <a:xfrm>
              <a:off x="0" y="0"/>
              <a:ext cx="779502" cy="752574"/>
            </a:xfrm>
            <a:custGeom>
              <a:avLst/>
              <a:gdLst/>
              <a:ahLst/>
              <a:cxnLst/>
              <a:rect l="l" t="t" r="r" b="b"/>
              <a:pathLst>
                <a:path w="779502" h="752574">
                  <a:moveTo>
                    <a:pt x="0" y="0"/>
                  </a:moveTo>
                  <a:lnTo>
                    <a:pt x="779502" y="0"/>
                  </a:lnTo>
                  <a:lnTo>
                    <a:pt x="779502" y="752574"/>
                  </a:lnTo>
                  <a:lnTo>
                    <a:pt x="0" y="752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7" name="TextBox 7"/>
            <p:cNvSpPr txBox="1"/>
            <p:nvPr/>
          </p:nvSpPr>
          <p:spPr>
            <a:xfrm>
              <a:off x="961113" y="-47625"/>
              <a:ext cx="2933078" cy="371898"/>
            </a:xfrm>
            <a:prstGeom prst="rect">
              <a:avLst/>
            </a:prstGeom>
          </p:spPr>
          <p:txBody>
            <a:bodyPr lIns="0" tIns="0" rIns="0" bIns="0" rtlCol="0" anchor="t">
              <a:spAutoFit/>
            </a:bodyPr>
            <a:lstStyle/>
            <a:p>
              <a:pPr marL="0" lvl="0" indent="0" algn="just">
                <a:lnSpc>
                  <a:spcPts val="2479"/>
                </a:lnSpc>
              </a:pPr>
              <a:r>
                <a:rPr lang="en-US" sz="1599" b="1">
                  <a:solidFill>
                    <a:srgbClr val="000000"/>
                  </a:solidFill>
                  <a:latin typeface="Open Sans 2 Bold"/>
                  <a:ea typeface="Open Sans 2 Bold"/>
                  <a:cs typeface="Open Sans 2 Bold"/>
                  <a:sym typeface="Open Sans 2 Bold"/>
                </a:rPr>
                <a:t>Website</a:t>
              </a:r>
            </a:p>
          </p:txBody>
        </p:sp>
        <p:sp>
          <p:nvSpPr>
            <p:cNvPr id="8" name="TextBox 8"/>
            <p:cNvSpPr txBox="1"/>
            <p:nvPr/>
          </p:nvSpPr>
          <p:spPr>
            <a:xfrm>
              <a:off x="961113" y="415842"/>
              <a:ext cx="4478945" cy="398015"/>
            </a:xfrm>
            <a:prstGeom prst="rect">
              <a:avLst/>
            </a:prstGeom>
          </p:spPr>
          <p:txBody>
            <a:bodyPr lIns="0" tIns="0" rIns="0" bIns="0" rtlCol="0" anchor="t">
              <a:spAutoFit/>
            </a:bodyPr>
            <a:lstStyle/>
            <a:p>
              <a:pPr marL="0" lvl="0" indent="0" algn="l">
                <a:lnSpc>
                  <a:spcPts val="2577"/>
                </a:lnSpc>
                <a:spcBef>
                  <a:spcPct val="0"/>
                </a:spcBef>
              </a:pPr>
              <a:r>
                <a:rPr lang="en-US" sz="1841" b="1">
                  <a:solidFill>
                    <a:srgbClr val="136295"/>
                  </a:solidFill>
                  <a:latin typeface="Open Sans 2 Bold"/>
                  <a:ea typeface="Open Sans 2 Bold"/>
                  <a:cs typeface="Open Sans 2 Bold"/>
                  <a:sym typeface="Open Sans 2 Bold"/>
                </a:rPr>
                <a:t>https://dialogoserasmus.eu</a:t>
              </a:r>
            </a:p>
          </p:txBody>
        </p:sp>
        <p:sp>
          <p:nvSpPr>
            <p:cNvPr id="9" name="Freeform 9"/>
            <p:cNvSpPr/>
            <p:nvPr/>
          </p:nvSpPr>
          <p:spPr>
            <a:xfrm>
              <a:off x="5998858" y="4110"/>
              <a:ext cx="767480" cy="767480"/>
            </a:xfrm>
            <a:custGeom>
              <a:avLst/>
              <a:gdLst/>
              <a:ahLst/>
              <a:cxnLst/>
              <a:rect l="l" t="t" r="r" b="b"/>
              <a:pathLst>
                <a:path w="767480" h="767480">
                  <a:moveTo>
                    <a:pt x="0" y="0"/>
                  </a:moveTo>
                  <a:lnTo>
                    <a:pt x="767479" y="0"/>
                  </a:lnTo>
                  <a:lnTo>
                    <a:pt x="767479" y="767479"/>
                  </a:lnTo>
                  <a:lnTo>
                    <a:pt x="0" y="767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10" name="TextBox 10"/>
            <p:cNvSpPr txBox="1"/>
            <p:nvPr/>
          </p:nvSpPr>
          <p:spPr>
            <a:xfrm>
              <a:off x="7027361" y="387267"/>
              <a:ext cx="3973125" cy="430699"/>
            </a:xfrm>
            <a:prstGeom prst="rect">
              <a:avLst/>
            </a:prstGeom>
          </p:spPr>
          <p:txBody>
            <a:bodyPr lIns="0" tIns="0" rIns="0" bIns="0" rtlCol="0" anchor="t">
              <a:spAutoFit/>
            </a:bodyPr>
            <a:lstStyle/>
            <a:p>
              <a:pPr marL="0" lvl="0" indent="0" algn="just">
                <a:lnSpc>
                  <a:spcPts val="2851"/>
                </a:lnSpc>
              </a:pPr>
              <a:r>
                <a:rPr lang="en-US" sz="1839" b="1">
                  <a:solidFill>
                    <a:srgbClr val="136295"/>
                  </a:solidFill>
                  <a:latin typeface="Open Sans 2 Bold"/>
                  <a:ea typeface="Open Sans 2 Bold"/>
                  <a:cs typeface="Open Sans 2 Bold"/>
                  <a:sym typeface="Open Sans 2 Bold"/>
                </a:rPr>
                <a:t>@dialogoserasmus</a:t>
              </a:r>
            </a:p>
          </p:txBody>
        </p:sp>
        <p:sp>
          <p:nvSpPr>
            <p:cNvPr id="11" name="TextBox 11"/>
            <p:cNvSpPr txBox="1"/>
            <p:nvPr/>
          </p:nvSpPr>
          <p:spPr>
            <a:xfrm>
              <a:off x="7027361" y="-41971"/>
              <a:ext cx="3973125" cy="371898"/>
            </a:xfrm>
            <a:prstGeom prst="rect">
              <a:avLst/>
            </a:prstGeom>
          </p:spPr>
          <p:txBody>
            <a:bodyPr lIns="0" tIns="0" rIns="0" bIns="0" rtlCol="0" anchor="t">
              <a:spAutoFit/>
            </a:bodyPr>
            <a:lstStyle/>
            <a:p>
              <a:pPr marL="0" lvl="0" indent="0" algn="just">
                <a:lnSpc>
                  <a:spcPts val="2479"/>
                </a:lnSpc>
              </a:pPr>
              <a:r>
                <a:rPr lang="en-US" sz="1599" b="1">
                  <a:solidFill>
                    <a:srgbClr val="000000"/>
                  </a:solidFill>
                  <a:latin typeface="Open Sans 2 Bold"/>
                  <a:ea typeface="Open Sans 2 Bold"/>
                  <a:cs typeface="Open Sans 2 Bold"/>
                  <a:sym typeface="Open Sans 2 Bold"/>
                </a:rPr>
                <a:t>Instagram</a:t>
              </a:r>
            </a:p>
          </p:txBody>
        </p:sp>
        <p:sp>
          <p:nvSpPr>
            <p:cNvPr id="12" name="Freeform 12"/>
            <p:cNvSpPr/>
            <p:nvPr/>
          </p:nvSpPr>
          <p:spPr>
            <a:xfrm>
              <a:off x="11555304" y="37488"/>
              <a:ext cx="623679" cy="636407"/>
            </a:xfrm>
            <a:custGeom>
              <a:avLst/>
              <a:gdLst/>
              <a:ahLst/>
              <a:cxnLst/>
              <a:rect l="l" t="t" r="r" b="b"/>
              <a:pathLst>
                <a:path w="623679" h="636407">
                  <a:moveTo>
                    <a:pt x="0" y="0"/>
                  </a:moveTo>
                  <a:lnTo>
                    <a:pt x="623679" y="0"/>
                  </a:lnTo>
                  <a:lnTo>
                    <a:pt x="623679" y="636407"/>
                  </a:lnTo>
                  <a:lnTo>
                    <a:pt x="0" y="6364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3" name="TextBox 13"/>
            <p:cNvSpPr txBox="1"/>
            <p:nvPr/>
          </p:nvSpPr>
          <p:spPr>
            <a:xfrm>
              <a:off x="12400326" y="-47625"/>
              <a:ext cx="4181695" cy="371898"/>
            </a:xfrm>
            <a:prstGeom prst="rect">
              <a:avLst/>
            </a:prstGeom>
          </p:spPr>
          <p:txBody>
            <a:bodyPr lIns="0" tIns="0" rIns="0" bIns="0" rtlCol="0" anchor="t">
              <a:spAutoFit/>
            </a:bodyPr>
            <a:lstStyle/>
            <a:p>
              <a:pPr marL="0" lvl="0" indent="0" algn="just">
                <a:lnSpc>
                  <a:spcPts val="2479"/>
                </a:lnSpc>
              </a:pPr>
              <a:r>
                <a:rPr lang="en-US" sz="1599" b="1">
                  <a:solidFill>
                    <a:srgbClr val="000000"/>
                  </a:solidFill>
                  <a:latin typeface="Open Sans 2 Bold"/>
                  <a:ea typeface="Open Sans 2 Bold"/>
                  <a:cs typeface="Open Sans 2 Bold"/>
                  <a:sym typeface="Open Sans 2 Bold"/>
                </a:rPr>
                <a:t>X</a:t>
              </a:r>
            </a:p>
          </p:txBody>
        </p:sp>
        <p:sp>
          <p:nvSpPr>
            <p:cNvPr id="14" name="TextBox 14"/>
            <p:cNvSpPr txBox="1"/>
            <p:nvPr/>
          </p:nvSpPr>
          <p:spPr>
            <a:xfrm>
              <a:off x="12400326" y="387267"/>
              <a:ext cx="3973125" cy="430699"/>
            </a:xfrm>
            <a:prstGeom prst="rect">
              <a:avLst/>
            </a:prstGeom>
          </p:spPr>
          <p:txBody>
            <a:bodyPr lIns="0" tIns="0" rIns="0" bIns="0" rtlCol="0" anchor="t">
              <a:spAutoFit/>
            </a:bodyPr>
            <a:lstStyle/>
            <a:p>
              <a:pPr marL="0" lvl="0" indent="0" algn="just">
                <a:lnSpc>
                  <a:spcPts val="2851"/>
                </a:lnSpc>
              </a:pPr>
              <a:r>
                <a:rPr lang="en-US" sz="1839" b="1">
                  <a:solidFill>
                    <a:srgbClr val="136295"/>
                  </a:solidFill>
                  <a:latin typeface="Open Sans 2 Bold"/>
                  <a:ea typeface="Open Sans 2 Bold"/>
                  <a:cs typeface="Open Sans 2 Bold"/>
                  <a:sym typeface="Open Sans 2 Bold"/>
                </a:rPr>
                <a:t>@dialogoserasmus</a:t>
              </a:r>
            </a:p>
          </p:txBody>
        </p:sp>
      </p:grpSp>
      <p:sp>
        <p:nvSpPr>
          <p:cNvPr id="15" name="Freeform 15"/>
          <p:cNvSpPr/>
          <p:nvPr/>
        </p:nvSpPr>
        <p:spPr>
          <a:xfrm>
            <a:off x="5946439" y="5696171"/>
            <a:ext cx="5945120" cy="809099"/>
          </a:xfrm>
          <a:custGeom>
            <a:avLst/>
            <a:gdLst/>
            <a:ahLst/>
            <a:cxnLst/>
            <a:rect l="l" t="t" r="r" b="b"/>
            <a:pathLst>
              <a:path w="5945120" h="809099">
                <a:moveTo>
                  <a:pt x="0" y="0"/>
                </a:moveTo>
                <a:lnTo>
                  <a:pt x="5945120" y="0"/>
                </a:lnTo>
                <a:lnTo>
                  <a:pt x="5945120" y="809099"/>
                </a:lnTo>
                <a:lnTo>
                  <a:pt x="0" y="809099"/>
                </a:lnTo>
                <a:lnTo>
                  <a:pt x="0" y="0"/>
                </a:lnTo>
                <a:close/>
              </a:path>
            </a:pathLst>
          </a:custGeom>
          <a:blipFill>
            <a:blip r:embed="rId8"/>
            <a:stretch>
              <a:fillRect/>
            </a:stretch>
          </a:blipFill>
        </p:spPr>
        <p:txBody>
          <a:bodyPr/>
          <a:lstStyle/>
          <a:p>
            <a:endParaRPr lang="es-ES"/>
          </a:p>
        </p:txBody>
      </p:sp>
      <p:sp>
        <p:nvSpPr>
          <p:cNvPr id="16" name="Freeform 16"/>
          <p:cNvSpPr/>
          <p:nvPr/>
        </p:nvSpPr>
        <p:spPr>
          <a:xfrm>
            <a:off x="7308488" y="8344855"/>
            <a:ext cx="3306034" cy="913445"/>
          </a:xfrm>
          <a:custGeom>
            <a:avLst/>
            <a:gdLst/>
            <a:ahLst/>
            <a:cxnLst/>
            <a:rect l="l" t="t" r="r" b="b"/>
            <a:pathLst>
              <a:path w="3306034" h="913445">
                <a:moveTo>
                  <a:pt x="0" y="0"/>
                </a:moveTo>
                <a:lnTo>
                  <a:pt x="3306035" y="0"/>
                </a:lnTo>
                <a:lnTo>
                  <a:pt x="3306035" y="913445"/>
                </a:lnTo>
                <a:lnTo>
                  <a:pt x="0" y="913445"/>
                </a:lnTo>
                <a:lnTo>
                  <a:pt x="0" y="0"/>
                </a:lnTo>
                <a:close/>
              </a:path>
            </a:pathLst>
          </a:custGeom>
          <a:blipFill>
            <a:blip r:embed="rId9"/>
            <a:stretch>
              <a:fillRect t="-3384" b="-3384"/>
            </a:stretch>
          </a:blipFill>
        </p:spPr>
        <p:txBody>
          <a:bodyPr/>
          <a:lstStyle/>
          <a:p>
            <a:endParaRPr lang="es-ES"/>
          </a:p>
        </p:txBody>
      </p:sp>
      <p:sp>
        <p:nvSpPr>
          <p:cNvPr id="17" name="Freeform 17"/>
          <p:cNvSpPr/>
          <p:nvPr/>
        </p:nvSpPr>
        <p:spPr>
          <a:xfrm>
            <a:off x="6092956" y="4218536"/>
            <a:ext cx="2431065" cy="812381"/>
          </a:xfrm>
          <a:custGeom>
            <a:avLst/>
            <a:gdLst/>
            <a:ahLst/>
            <a:cxnLst/>
            <a:rect l="l" t="t" r="r" b="b"/>
            <a:pathLst>
              <a:path w="2431065" h="812381">
                <a:moveTo>
                  <a:pt x="0" y="0"/>
                </a:moveTo>
                <a:lnTo>
                  <a:pt x="2431065" y="0"/>
                </a:lnTo>
                <a:lnTo>
                  <a:pt x="2431065" y="812381"/>
                </a:lnTo>
                <a:lnTo>
                  <a:pt x="0" y="812381"/>
                </a:lnTo>
                <a:lnTo>
                  <a:pt x="0" y="0"/>
                </a:lnTo>
                <a:close/>
              </a:path>
            </a:pathLst>
          </a:custGeom>
          <a:blipFill>
            <a:blip r:embed="rId10"/>
            <a:stretch>
              <a:fillRect/>
            </a:stretch>
          </a:blipFill>
        </p:spPr>
        <p:txBody>
          <a:bodyPr/>
          <a:lstStyle/>
          <a:p>
            <a:endParaRPr lang="es-ES"/>
          </a:p>
        </p:txBody>
      </p:sp>
      <p:sp>
        <p:nvSpPr>
          <p:cNvPr id="18" name="Freeform 18"/>
          <p:cNvSpPr/>
          <p:nvPr/>
        </p:nvSpPr>
        <p:spPr>
          <a:xfrm>
            <a:off x="1028700" y="2999249"/>
            <a:ext cx="3554260" cy="3554260"/>
          </a:xfrm>
          <a:custGeom>
            <a:avLst/>
            <a:gdLst/>
            <a:ahLst/>
            <a:cxnLst/>
            <a:rect l="l" t="t" r="r" b="b"/>
            <a:pathLst>
              <a:path w="3554260" h="3554260">
                <a:moveTo>
                  <a:pt x="0" y="0"/>
                </a:moveTo>
                <a:lnTo>
                  <a:pt x="3554260" y="0"/>
                </a:lnTo>
                <a:lnTo>
                  <a:pt x="3554260" y="3554259"/>
                </a:lnTo>
                <a:lnTo>
                  <a:pt x="0" y="3554259"/>
                </a:lnTo>
                <a:lnTo>
                  <a:pt x="0" y="0"/>
                </a:lnTo>
                <a:close/>
              </a:path>
            </a:pathLst>
          </a:custGeom>
          <a:blipFill>
            <a:blip r:embed="rId11"/>
            <a:stretch>
              <a:fillRect/>
            </a:stretch>
          </a:blipFill>
        </p:spPr>
        <p:txBody>
          <a:bodyPr/>
          <a:lstStyle/>
          <a:p>
            <a:endParaRPr lang="es-ES"/>
          </a:p>
        </p:txBody>
      </p:sp>
      <p:sp>
        <p:nvSpPr>
          <p:cNvPr id="19" name="TextBox 19"/>
          <p:cNvSpPr txBox="1"/>
          <p:nvPr/>
        </p:nvSpPr>
        <p:spPr>
          <a:xfrm>
            <a:off x="3273866" y="648283"/>
            <a:ext cx="11923966" cy="1677344"/>
          </a:xfrm>
          <a:prstGeom prst="rect">
            <a:avLst/>
          </a:prstGeom>
        </p:spPr>
        <p:txBody>
          <a:bodyPr lIns="0" tIns="0" rIns="0" bIns="0" rtlCol="0" anchor="t">
            <a:spAutoFit/>
          </a:bodyPr>
          <a:lstStyle/>
          <a:p>
            <a:pPr algn="ctr">
              <a:lnSpc>
                <a:spcPts val="10460"/>
              </a:lnSpc>
            </a:pPr>
            <a:r>
              <a:rPr lang="en-US" sz="12023" b="1">
                <a:solidFill>
                  <a:srgbClr val="1C2120"/>
                </a:solidFill>
                <a:latin typeface="Times New Roman MT Bold"/>
                <a:ea typeface="Times New Roman MT Bold"/>
                <a:cs typeface="Times New Roman MT Bold"/>
                <a:sym typeface="Times New Roman MT Bold"/>
              </a:rPr>
              <a:t>Thank you !</a:t>
            </a:r>
          </a:p>
        </p:txBody>
      </p:sp>
      <p:sp>
        <p:nvSpPr>
          <p:cNvPr id="20" name="Freeform 20"/>
          <p:cNvSpPr/>
          <p:nvPr/>
        </p:nvSpPr>
        <p:spPr>
          <a:xfrm>
            <a:off x="9337486" y="4137860"/>
            <a:ext cx="2554073" cy="1277036"/>
          </a:xfrm>
          <a:custGeom>
            <a:avLst/>
            <a:gdLst/>
            <a:ahLst/>
            <a:cxnLst/>
            <a:rect l="l" t="t" r="r" b="b"/>
            <a:pathLst>
              <a:path w="2554073" h="1277036">
                <a:moveTo>
                  <a:pt x="0" y="0"/>
                </a:moveTo>
                <a:lnTo>
                  <a:pt x="2554073" y="0"/>
                </a:lnTo>
                <a:lnTo>
                  <a:pt x="2554073" y="1277037"/>
                </a:lnTo>
                <a:lnTo>
                  <a:pt x="0" y="1277037"/>
                </a:lnTo>
                <a:lnTo>
                  <a:pt x="0" y="0"/>
                </a:lnTo>
                <a:close/>
              </a:path>
            </a:pathLst>
          </a:custGeom>
          <a:blipFill>
            <a:blip r:embed="rId12"/>
            <a:stretch>
              <a:fillRect/>
            </a:stretch>
          </a:blipFill>
        </p:spPr>
        <p:txBody>
          <a:bodyPr/>
          <a:lstStyle/>
          <a:p>
            <a:endParaRPr lang="es-E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10823" y="2675131"/>
            <a:ext cx="7002416" cy="6561139"/>
            <a:chOff x="0" y="0"/>
            <a:chExt cx="9336554" cy="8748185"/>
          </a:xfrm>
        </p:grpSpPr>
        <p:grpSp>
          <p:nvGrpSpPr>
            <p:cNvPr id="3" name="Group 3"/>
            <p:cNvGrpSpPr/>
            <p:nvPr/>
          </p:nvGrpSpPr>
          <p:grpSpPr>
            <a:xfrm>
              <a:off x="707572" y="2224615"/>
              <a:ext cx="6523571" cy="652357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36" r="-25136"/>
                </a:stretch>
              </a:blipFill>
            </p:spPr>
            <p:txBody>
              <a:bodyPr/>
              <a:lstStyle/>
              <a:p>
                <a:endParaRPr lang="es-ES"/>
              </a:p>
            </p:txBody>
          </p:sp>
        </p:grpSp>
        <p:grpSp>
          <p:nvGrpSpPr>
            <p:cNvPr id="5" name="Group 5"/>
            <p:cNvGrpSpPr/>
            <p:nvPr/>
          </p:nvGrpSpPr>
          <p:grpSpPr>
            <a:xfrm>
              <a:off x="3690855" y="0"/>
              <a:ext cx="1950955" cy="195095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8FF"/>
              </a:solidFill>
            </p:spPr>
            <p:txBody>
              <a:bodyPr/>
              <a:lstStyle/>
              <a:p>
                <a:endParaRPr lang="es-E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385599" y="2224615"/>
              <a:ext cx="1950955" cy="195095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8FF"/>
              </a:solidFill>
            </p:spPr>
            <p:txBody>
              <a:bodyPr/>
              <a:lstStyle/>
              <a:p>
                <a:endParaRPr lang="es-E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385599" y="6531361"/>
              <a:ext cx="1950955" cy="19509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8FF"/>
              </a:solidFill>
            </p:spPr>
            <p:txBody>
              <a:bodyPr/>
              <a:lstStyle/>
              <a:p>
                <a:endParaRPr lang="es-E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0" y="814274"/>
              <a:ext cx="1950955" cy="195095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8FF"/>
              </a:solidFill>
            </p:spPr>
            <p:txBody>
              <a:bodyPr/>
              <a:lstStyle/>
              <a:p>
                <a:endParaRPr lang="es-E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7702193" y="2765229"/>
              <a:ext cx="1317768" cy="869727"/>
            </a:xfrm>
            <a:custGeom>
              <a:avLst/>
              <a:gdLst/>
              <a:ahLst/>
              <a:cxnLst/>
              <a:rect l="l" t="t" r="r" b="b"/>
              <a:pathLst>
                <a:path w="1317768" h="869727">
                  <a:moveTo>
                    <a:pt x="0" y="0"/>
                  </a:moveTo>
                  <a:lnTo>
                    <a:pt x="1317768" y="0"/>
                  </a:lnTo>
                  <a:lnTo>
                    <a:pt x="1317768" y="869727"/>
                  </a:lnTo>
                  <a:lnTo>
                    <a:pt x="0" y="869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8" name="Freeform 18"/>
            <p:cNvSpPr/>
            <p:nvPr/>
          </p:nvSpPr>
          <p:spPr>
            <a:xfrm>
              <a:off x="4019002" y="329677"/>
              <a:ext cx="1294662" cy="1280538"/>
            </a:xfrm>
            <a:custGeom>
              <a:avLst/>
              <a:gdLst/>
              <a:ahLst/>
              <a:cxnLst/>
              <a:rect l="l" t="t" r="r" b="b"/>
              <a:pathLst>
                <a:path w="1294662" h="1280538">
                  <a:moveTo>
                    <a:pt x="0" y="0"/>
                  </a:moveTo>
                  <a:lnTo>
                    <a:pt x="1294662" y="0"/>
                  </a:lnTo>
                  <a:lnTo>
                    <a:pt x="1294662" y="1280538"/>
                  </a:lnTo>
                  <a:lnTo>
                    <a:pt x="0" y="1280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9" name="Freeform 19"/>
            <p:cNvSpPr/>
            <p:nvPr/>
          </p:nvSpPr>
          <p:spPr>
            <a:xfrm>
              <a:off x="7792265" y="6840938"/>
              <a:ext cx="1137624" cy="1428523"/>
            </a:xfrm>
            <a:custGeom>
              <a:avLst/>
              <a:gdLst/>
              <a:ahLst/>
              <a:cxnLst/>
              <a:rect l="l" t="t" r="r" b="b"/>
              <a:pathLst>
                <a:path w="1137624" h="1428523">
                  <a:moveTo>
                    <a:pt x="0" y="0"/>
                  </a:moveTo>
                  <a:lnTo>
                    <a:pt x="1137623" y="0"/>
                  </a:lnTo>
                  <a:lnTo>
                    <a:pt x="1137623" y="1428523"/>
                  </a:lnTo>
                  <a:lnTo>
                    <a:pt x="0" y="14285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0" name="Freeform 20"/>
            <p:cNvSpPr/>
            <p:nvPr/>
          </p:nvSpPr>
          <p:spPr>
            <a:xfrm>
              <a:off x="444511" y="1225154"/>
              <a:ext cx="1176244" cy="1129195"/>
            </a:xfrm>
            <a:custGeom>
              <a:avLst/>
              <a:gdLst/>
              <a:ahLst/>
              <a:cxnLst/>
              <a:rect l="l" t="t" r="r" b="b"/>
              <a:pathLst>
                <a:path w="1176244" h="1129195">
                  <a:moveTo>
                    <a:pt x="0" y="0"/>
                  </a:moveTo>
                  <a:lnTo>
                    <a:pt x="1176244" y="0"/>
                  </a:lnTo>
                  <a:lnTo>
                    <a:pt x="1176244" y="1129194"/>
                  </a:lnTo>
                  <a:lnTo>
                    <a:pt x="0" y="1129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
        <p:nvSpPr>
          <p:cNvPr id="21" name="TextBox 21"/>
          <p:cNvSpPr txBox="1"/>
          <p:nvPr/>
        </p:nvSpPr>
        <p:spPr>
          <a:xfrm>
            <a:off x="925206" y="751462"/>
            <a:ext cx="16334094" cy="1923669"/>
          </a:xfrm>
          <a:prstGeom prst="rect">
            <a:avLst/>
          </a:prstGeom>
        </p:spPr>
        <p:txBody>
          <a:bodyPr lIns="0" tIns="0" rIns="0" bIns="0" rtlCol="0" anchor="t">
            <a:spAutoFit/>
          </a:bodyPr>
          <a:lstStyle/>
          <a:p>
            <a:pPr algn="l">
              <a:lnSpc>
                <a:spcPts val="7067"/>
              </a:lnSpc>
            </a:pPr>
            <a:r>
              <a:rPr lang="en-US" sz="6199" b="1">
                <a:solidFill>
                  <a:srgbClr val="1800AD"/>
                </a:solidFill>
                <a:latin typeface="Times New Roman MT Bold"/>
                <a:ea typeface="Times New Roman MT Bold"/>
                <a:cs typeface="Times New Roman MT Bold"/>
                <a:sym typeface="Times New Roman MT Bold"/>
              </a:rPr>
              <a:t>Languages of Lesser Diffusion (LLDs) &amp; ad hoc interpreting</a:t>
            </a:r>
          </a:p>
        </p:txBody>
      </p:sp>
      <p:grpSp>
        <p:nvGrpSpPr>
          <p:cNvPr id="22" name="Group 22"/>
          <p:cNvGrpSpPr/>
          <p:nvPr/>
        </p:nvGrpSpPr>
        <p:grpSpPr>
          <a:xfrm>
            <a:off x="1028700" y="2975200"/>
            <a:ext cx="8218794" cy="5616350"/>
            <a:chOff x="0" y="-66675"/>
            <a:chExt cx="10958392" cy="7488467"/>
          </a:xfrm>
        </p:grpSpPr>
        <p:sp>
          <p:nvSpPr>
            <p:cNvPr id="23" name="TextBox 23"/>
            <p:cNvSpPr txBox="1"/>
            <p:nvPr/>
          </p:nvSpPr>
          <p:spPr>
            <a:xfrm>
              <a:off x="0" y="4293980"/>
              <a:ext cx="10958392" cy="3127812"/>
            </a:xfrm>
            <a:prstGeom prst="rect">
              <a:avLst/>
            </a:prstGeom>
          </p:spPr>
          <p:txBody>
            <a:bodyPr lIns="0" tIns="0" rIns="0" bIns="0" rtlCol="0" anchor="t">
              <a:spAutoFit/>
            </a:bodyPr>
            <a:lstStyle/>
            <a:p>
              <a:pPr marL="0" lvl="0" indent="0" algn="just">
                <a:lnSpc>
                  <a:spcPts val="2676"/>
                </a:lnSpc>
                <a:spcBef>
                  <a:spcPct val="0"/>
                </a:spcBef>
              </a:pPr>
              <a:r>
                <a:rPr lang="en-US" sz="1982" spc="118">
                  <a:solidFill>
                    <a:srgbClr val="000000"/>
                  </a:solidFill>
                  <a:latin typeface="Times New Roman MT"/>
                  <a:ea typeface="Times New Roman MT"/>
                  <a:cs typeface="Times New Roman MT"/>
                  <a:sym typeface="Times New Roman MT"/>
                </a:rPr>
                <a:t>In</a:t>
              </a:r>
              <a:r>
                <a:rPr lang="en-US" sz="1982" u="none" spc="118">
                  <a:solidFill>
                    <a:srgbClr val="000000"/>
                  </a:solidFill>
                  <a:latin typeface="Times New Roman MT"/>
                  <a:ea typeface="Times New Roman MT"/>
                  <a:cs typeface="Times New Roman MT"/>
                  <a:sym typeface="Times New Roman MT"/>
                </a:rPr>
                <a:t> this vein, the notion of Languages of Lesser Diffusion (LLDs) becomes a rich framework against which to analyse CI, and the relationships established between its participants, including power imbalances.</a:t>
              </a:r>
            </a:p>
            <a:p>
              <a:pPr marL="428084" lvl="1" indent="-214042" algn="just">
                <a:lnSpc>
                  <a:spcPts val="2676"/>
                </a:lnSpc>
                <a:buFont typeface="Arial"/>
                <a:buChar char="•"/>
              </a:pPr>
              <a:r>
                <a:rPr lang="en-US" sz="1982" u="none" spc="118">
                  <a:solidFill>
                    <a:srgbClr val="000000"/>
                  </a:solidFill>
                  <a:latin typeface="Times New Roman MT"/>
                  <a:ea typeface="Times New Roman MT"/>
                  <a:cs typeface="Times New Roman MT"/>
                  <a:sym typeface="Times New Roman MT"/>
                </a:rPr>
                <a:t>communication barriers</a:t>
              </a:r>
            </a:p>
            <a:p>
              <a:pPr marL="428084" lvl="1" indent="-214042" algn="just">
                <a:lnSpc>
                  <a:spcPts val="2676"/>
                </a:lnSpc>
                <a:buFont typeface="Arial"/>
                <a:buChar char="•"/>
              </a:pPr>
              <a:r>
                <a:rPr lang="en-US" sz="1982" u="none" spc="118">
                  <a:solidFill>
                    <a:srgbClr val="000000"/>
                  </a:solidFill>
                  <a:latin typeface="Times New Roman MT"/>
                  <a:ea typeface="Times New Roman MT"/>
                  <a:cs typeface="Times New Roman MT"/>
                  <a:sym typeface="Times New Roman MT"/>
                </a:rPr>
                <a:t>impact on Public Service access</a:t>
              </a:r>
            </a:p>
            <a:p>
              <a:pPr marL="428084" lvl="1" indent="-214042" algn="just">
                <a:lnSpc>
                  <a:spcPts val="2676"/>
                </a:lnSpc>
                <a:buFont typeface="Arial"/>
                <a:buChar char="•"/>
              </a:pPr>
              <a:r>
                <a:rPr lang="en-US" sz="1982" u="none" spc="118">
                  <a:solidFill>
                    <a:srgbClr val="000000"/>
                  </a:solidFill>
                  <a:latin typeface="Times New Roman MT"/>
                  <a:ea typeface="Times New Roman MT"/>
                  <a:cs typeface="Times New Roman MT"/>
                  <a:sym typeface="Times New Roman MT"/>
                </a:rPr>
                <a:t>vulnerability of migrant populations</a:t>
              </a:r>
            </a:p>
          </p:txBody>
        </p:sp>
        <p:sp>
          <p:nvSpPr>
            <p:cNvPr id="24" name="TextBox 24"/>
            <p:cNvSpPr txBox="1"/>
            <p:nvPr/>
          </p:nvSpPr>
          <p:spPr>
            <a:xfrm>
              <a:off x="0" y="-66675"/>
              <a:ext cx="10675696" cy="1371316"/>
            </a:xfrm>
            <a:prstGeom prst="rect">
              <a:avLst/>
            </a:prstGeom>
          </p:spPr>
          <p:txBody>
            <a:bodyPr lIns="0" tIns="0" rIns="0" bIns="0" rtlCol="0" anchor="t">
              <a:spAutoFit/>
            </a:bodyPr>
            <a:lstStyle/>
            <a:p>
              <a:pPr marL="0" lvl="0" indent="0" algn="just">
                <a:lnSpc>
                  <a:spcPts val="2676"/>
                </a:lnSpc>
                <a:spcBef>
                  <a:spcPct val="0"/>
                </a:spcBef>
              </a:pPr>
              <a:r>
                <a:rPr lang="en-US" sz="1982" spc="118" dirty="0">
                  <a:solidFill>
                    <a:srgbClr val="000000"/>
                  </a:solidFill>
                  <a:latin typeface="Times New Roman MT"/>
                  <a:ea typeface="Times New Roman MT"/>
                  <a:cs typeface="Times New Roman MT"/>
                  <a:sym typeface="Times New Roman MT"/>
                </a:rPr>
                <a:t>LLD: L</a:t>
              </a:r>
              <a:r>
                <a:rPr lang="en-US" sz="1982" u="none" spc="118" dirty="0">
                  <a:solidFill>
                    <a:srgbClr val="000000"/>
                  </a:solidFill>
                  <a:latin typeface="Times New Roman MT"/>
                  <a:ea typeface="Times New Roman MT"/>
                  <a:cs typeface="Times New Roman MT"/>
                  <a:sym typeface="Times New Roman MT"/>
                </a:rPr>
                <a:t>anguages for which it is </a:t>
              </a:r>
              <a:r>
                <a:rPr lang="en-US" sz="1982" b="1" u="none" spc="118" dirty="0">
                  <a:solidFill>
                    <a:srgbClr val="000000"/>
                  </a:solidFill>
                  <a:latin typeface="Times New Roman MT Bold"/>
                  <a:ea typeface="Times New Roman MT Bold"/>
                  <a:cs typeface="Times New Roman MT Bold"/>
                  <a:sym typeface="Times New Roman MT Bold"/>
                </a:rPr>
                <a:t>more difficult</a:t>
              </a:r>
              <a:r>
                <a:rPr lang="en-US" sz="1982" u="none" spc="118" dirty="0">
                  <a:solidFill>
                    <a:srgbClr val="000000"/>
                  </a:solidFill>
                  <a:latin typeface="Times New Roman MT"/>
                  <a:ea typeface="Times New Roman MT"/>
                  <a:cs typeface="Times New Roman MT"/>
                  <a:sym typeface="Times New Roman MT"/>
                </a:rPr>
                <a:t> to find </a:t>
              </a:r>
              <a:r>
                <a:rPr lang="en-US" sz="1982" b="1" u="none" spc="118" dirty="0">
                  <a:solidFill>
                    <a:srgbClr val="000000"/>
                  </a:solidFill>
                  <a:latin typeface="Times New Roman MT Bold"/>
                  <a:ea typeface="Times New Roman MT Bold"/>
                  <a:cs typeface="Times New Roman MT Bold"/>
                  <a:sym typeface="Times New Roman MT Bold"/>
                </a:rPr>
                <a:t>support </a:t>
              </a:r>
              <a:r>
                <a:rPr lang="en-US" sz="1982" u="none" spc="118" dirty="0">
                  <a:solidFill>
                    <a:srgbClr val="000000"/>
                  </a:solidFill>
                  <a:latin typeface="Times New Roman MT"/>
                  <a:ea typeface="Times New Roman MT"/>
                  <a:cs typeface="Times New Roman MT"/>
                  <a:sym typeface="Times New Roman MT"/>
                </a:rPr>
                <a:t>in the form of written information materials, mediation resources, interpreters, etc. in a given </a:t>
              </a:r>
              <a:r>
                <a:rPr lang="en-US" sz="1982" b="1" u="none" spc="118" dirty="0">
                  <a:solidFill>
                    <a:srgbClr val="000000"/>
                  </a:solidFill>
                  <a:latin typeface="Times New Roman MT Bold"/>
                  <a:ea typeface="Times New Roman MT Bold"/>
                  <a:cs typeface="Times New Roman MT Bold"/>
                  <a:sym typeface="Times New Roman MT Bold"/>
                </a:rPr>
                <a:t>geographical area </a:t>
              </a:r>
              <a:r>
                <a:rPr lang="en-US" sz="1982" u="none" spc="118" dirty="0">
                  <a:solidFill>
                    <a:srgbClr val="000000"/>
                  </a:solidFill>
                  <a:latin typeface="Times New Roman MT"/>
                  <a:ea typeface="Times New Roman MT"/>
                  <a:cs typeface="Times New Roman MT"/>
                  <a:sym typeface="Times New Roman MT"/>
                </a:rPr>
                <a:t>(DIALOGOS)</a:t>
              </a:r>
            </a:p>
          </p:txBody>
        </p:sp>
        <p:sp>
          <p:nvSpPr>
            <p:cNvPr id="25" name="TextBox 25"/>
            <p:cNvSpPr txBox="1"/>
            <p:nvPr/>
          </p:nvSpPr>
          <p:spPr>
            <a:xfrm>
              <a:off x="0" y="1438712"/>
              <a:ext cx="10958392" cy="905312"/>
            </a:xfrm>
            <a:prstGeom prst="rect">
              <a:avLst/>
            </a:prstGeom>
          </p:spPr>
          <p:txBody>
            <a:bodyPr lIns="0" tIns="0" rIns="0" bIns="0" rtlCol="0" anchor="t">
              <a:spAutoFit/>
            </a:bodyPr>
            <a:lstStyle/>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Needs </a:t>
              </a:r>
              <a:r>
                <a:rPr lang="en-US" sz="1982" spc="118">
                  <a:solidFill>
                    <a:srgbClr val="000000"/>
                  </a:solidFill>
                  <a:latin typeface="Times New Roman MT"/>
                  <a:ea typeface="Times New Roman MT"/>
                  <a:cs typeface="Times New Roman MT"/>
                  <a:sym typeface="Times New Roman MT"/>
                </a:rPr>
                <a:t>regarding LLDs </a:t>
              </a:r>
              <a:r>
                <a:rPr lang="en-US" sz="1982" b="1" spc="118">
                  <a:solidFill>
                    <a:srgbClr val="000000"/>
                  </a:solidFill>
                  <a:latin typeface="Times New Roman MT Bold"/>
                  <a:ea typeface="Times New Roman MT Bold"/>
                  <a:cs typeface="Times New Roman MT Bold"/>
                  <a:sym typeface="Times New Roman MT Bold"/>
                </a:rPr>
                <a:t>change </a:t>
              </a:r>
              <a:r>
                <a:rPr lang="en-US" sz="1982" spc="118">
                  <a:solidFill>
                    <a:srgbClr val="000000"/>
                  </a:solidFill>
                  <a:latin typeface="Times New Roman MT"/>
                  <a:ea typeface="Times New Roman MT"/>
                  <a:cs typeface="Times New Roman MT"/>
                  <a:sym typeface="Times New Roman MT"/>
                </a:rPr>
                <a:t>overtime and in accordance to migratory flows over different territories (Salaets et al., 2016)</a:t>
              </a:r>
            </a:p>
          </p:txBody>
        </p:sp>
        <p:sp>
          <p:nvSpPr>
            <p:cNvPr id="26" name="TextBox 26"/>
            <p:cNvSpPr txBox="1"/>
            <p:nvPr/>
          </p:nvSpPr>
          <p:spPr>
            <a:xfrm>
              <a:off x="0" y="2644096"/>
              <a:ext cx="10958392" cy="1349812"/>
            </a:xfrm>
            <a:prstGeom prst="rect">
              <a:avLst/>
            </a:prstGeom>
          </p:spPr>
          <p:txBody>
            <a:bodyPr lIns="0" tIns="0" rIns="0" bIns="0" rtlCol="0" anchor="t">
              <a:spAutoFit/>
            </a:bodyPr>
            <a:lstStyle/>
            <a:p>
              <a:pPr algn="just">
                <a:lnSpc>
                  <a:spcPts val="2676"/>
                </a:lnSpc>
              </a:pPr>
              <a:r>
                <a:rPr lang="en-US" sz="1982" b="1" spc="118">
                  <a:solidFill>
                    <a:srgbClr val="000000"/>
                  </a:solidFill>
                  <a:latin typeface="Times New Roman MT Bold"/>
                  <a:ea typeface="Times New Roman MT Bold"/>
                  <a:cs typeface="Times New Roman MT Bold"/>
                  <a:sym typeface="Times New Roman MT Bold"/>
                </a:rPr>
                <a:t>Ad hoc interpreting</a:t>
              </a:r>
              <a:r>
                <a:rPr lang="en-US" sz="1982" spc="118">
                  <a:solidFill>
                    <a:srgbClr val="000000"/>
                  </a:solidFill>
                  <a:latin typeface="Times New Roman MT"/>
                  <a:ea typeface="Times New Roman MT"/>
                  <a:cs typeface="Times New Roman MT"/>
                  <a:sym typeface="Times New Roman MT"/>
                </a:rPr>
                <a:t>: takes place in a context where it is not possible to provide language services in a convential way due to socioprofessional, socioecomic, geopolitical reasons (Boéri, 2012)</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1326" y="304599"/>
            <a:ext cx="13251409" cy="2597449"/>
          </a:xfrm>
          <a:prstGeom prst="rect">
            <a:avLst/>
          </a:prstGeom>
        </p:spPr>
        <p:txBody>
          <a:bodyPr lIns="0" tIns="0" rIns="0" bIns="0" rtlCol="0" anchor="t">
            <a:spAutoFit/>
          </a:bodyPr>
          <a:lstStyle/>
          <a:p>
            <a:pPr algn="l">
              <a:lnSpc>
                <a:spcPts val="9544"/>
              </a:lnSpc>
            </a:pPr>
            <a:r>
              <a:rPr lang="en-US" sz="8372" b="1">
                <a:solidFill>
                  <a:srgbClr val="1800AD"/>
                </a:solidFill>
                <a:latin typeface="Times New Roman MT Bold"/>
                <a:ea typeface="Times New Roman MT Bold"/>
                <a:cs typeface="Times New Roman MT Bold"/>
                <a:sym typeface="Times New Roman MT Bold"/>
              </a:rPr>
              <a:t>DIALOGOS: Erasmus+ Project</a:t>
            </a:r>
          </a:p>
        </p:txBody>
      </p:sp>
      <p:sp>
        <p:nvSpPr>
          <p:cNvPr id="3" name="TextBox 3"/>
          <p:cNvSpPr txBox="1"/>
          <p:nvPr/>
        </p:nvSpPr>
        <p:spPr>
          <a:xfrm>
            <a:off x="821326" y="3715002"/>
            <a:ext cx="7905776" cy="2780797"/>
          </a:xfrm>
          <a:prstGeom prst="rect">
            <a:avLst/>
          </a:prstGeom>
        </p:spPr>
        <p:txBody>
          <a:bodyPr lIns="0" tIns="0" rIns="0" bIns="0" rtlCol="0" anchor="t">
            <a:spAutoFit/>
          </a:bodyPr>
          <a:lstStyle/>
          <a:p>
            <a:pPr marL="0" lvl="0" indent="0" algn="just">
              <a:lnSpc>
                <a:spcPts val="2735"/>
              </a:lnSpc>
              <a:spcBef>
                <a:spcPct val="0"/>
              </a:spcBef>
            </a:pPr>
            <a:r>
              <a:rPr lang="en-US" sz="2026" spc="121">
                <a:solidFill>
                  <a:srgbClr val="000000"/>
                </a:solidFill>
                <a:latin typeface="Times New Roman MT"/>
                <a:ea typeface="Times New Roman MT"/>
                <a:cs typeface="Times New Roman MT"/>
                <a:sym typeface="Times New Roman MT"/>
              </a:rPr>
              <a:t>C</a:t>
            </a:r>
            <a:r>
              <a:rPr lang="en-US" sz="2026" u="none" spc="121">
                <a:solidFill>
                  <a:srgbClr val="000000"/>
                </a:solidFill>
                <a:latin typeface="Times New Roman MT"/>
                <a:ea typeface="Times New Roman MT"/>
                <a:cs typeface="Times New Roman MT"/>
                <a:sym typeface="Times New Roman MT"/>
              </a:rPr>
              <a:t>o-funded by the European Union</a:t>
            </a:r>
          </a:p>
          <a:p>
            <a:pPr marL="0" lvl="0" indent="0" algn="just">
              <a:lnSpc>
                <a:spcPts val="2735"/>
              </a:lnSpc>
              <a:spcBef>
                <a:spcPct val="0"/>
              </a:spcBef>
            </a:pPr>
            <a:r>
              <a:rPr lang="en-US" sz="2026" u="none" spc="121">
                <a:solidFill>
                  <a:srgbClr val="000000"/>
                </a:solidFill>
                <a:latin typeface="Times New Roman MT"/>
                <a:ea typeface="Times New Roman MT"/>
                <a:cs typeface="Times New Roman MT"/>
                <a:sym typeface="Times New Roman MT"/>
              </a:rPr>
              <a:t>Study of LLDs and CI practices in southern European countries. </a:t>
            </a:r>
          </a:p>
          <a:p>
            <a:pPr marL="437502" lvl="1" indent="-218751" algn="just">
              <a:lnSpc>
                <a:spcPts val="2735"/>
              </a:lnSpc>
              <a:spcBef>
                <a:spcPct val="0"/>
              </a:spcBef>
              <a:buFont typeface="Arial"/>
              <a:buChar char="•"/>
            </a:pPr>
            <a:r>
              <a:rPr lang="en-US" sz="2026" u="none" spc="121">
                <a:solidFill>
                  <a:srgbClr val="000000"/>
                </a:solidFill>
                <a:latin typeface="Times New Roman MT"/>
                <a:ea typeface="Times New Roman MT"/>
                <a:cs typeface="Times New Roman MT"/>
                <a:sym typeface="Times New Roman MT"/>
              </a:rPr>
              <a:t>Spain, Italy, Greece</a:t>
            </a:r>
          </a:p>
          <a:p>
            <a:pPr marL="437502" lvl="1" indent="-218751" algn="just">
              <a:lnSpc>
                <a:spcPts val="2735"/>
              </a:lnSpc>
              <a:buFont typeface="Arial"/>
              <a:buChar char="•"/>
            </a:pPr>
            <a:r>
              <a:rPr lang="en-US" sz="2026" u="none" spc="121">
                <a:solidFill>
                  <a:srgbClr val="000000"/>
                </a:solidFill>
                <a:latin typeface="Times New Roman MT"/>
                <a:ea typeface="Times New Roman MT"/>
                <a:cs typeface="Times New Roman MT"/>
                <a:sym typeface="Times New Roman MT"/>
              </a:rPr>
              <a:t>Challenges related to migration and language service provision specific to those territories</a:t>
            </a:r>
          </a:p>
          <a:p>
            <a:pPr marL="0" lvl="0" indent="0" algn="just">
              <a:lnSpc>
                <a:spcPts val="2735"/>
              </a:lnSpc>
              <a:spcBef>
                <a:spcPct val="0"/>
              </a:spcBef>
            </a:pPr>
            <a:endParaRPr lang="en-US" sz="2026" u="none" spc="121">
              <a:solidFill>
                <a:srgbClr val="000000"/>
              </a:solidFill>
              <a:latin typeface="Times New Roman MT"/>
              <a:ea typeface="Times New Roman MT"/>
              <a:cs typeface="Times New Roman MT"/>
              <a:sym typeface="Times New Roman MT"/>
            </a:endParaRPr>
          </a:p>
          <a:p>
            <a:pPr marL="0" lvl="0" indent="0" algn="just">
              <a:lnSpc>
                <a:spcPts val="2735"/>
              </a:lnSpc>
              <a:spcBef>
                <a:spcPct val="0"/>
              </a:spcBef>
            </a:pPr>
            <a:endParaRPr lang="en-US" sz="2026" u="none" spc="121">
              <a:solidFill>
                <a:srgbClr val="000000"/>
              </a:solidFill>
              <a:latin typeface="Times New Roman MT"/>
              <a:ea typeface="Times New Roman MT"/>
              <a:cs typeface="Times New Roman MT"/>
              <a:sym typeface="Times New Roman MT"/>
            </a:endParaRPr>
          </a:p>
        </p:txBody>
      </p:sp>
      <p:grpSp>
        <p:nvGrpSpPr>
          <p:cNvPr id="4" name="Group 4"/>
          <p:cNvGrpSpPr/>
          <p:nvPr/>
        </p:nvGrpSpPr>
        <p:grpSpPr>
          <a:xfrm>
            <a:off x="10979336" y="2319474"/>
            <a:ext cx="4845334" cy="582575"/>
            <a:chOff x="0" y="0"/>
            <a:chExt cx="6460446" cy="776766"/>
          </a:xfrm>
        </p:grpSpPr>
        <p:grpSp>
          <p:nvGrpSpPr>
            <p:cNvPr id="5" name="Group 5"/>
            <p:cNvGrpSpPr/>
            <p:nvPr/>
          </p:nvGrpSpPr>
          <p:grpSpPr>
            <a:xfrm>
              <a:off x="0" y="0"/>
              <a:ext cx="6460446" cy="776766"/>
              <a:chOff x="0" y="0"/>
              <a:chExt cx="1276137" cy="153435"/>
            </a:xfrm>
          </p:grpSpPr>
          <p:sp>
            <p:nvSpPr>
              <p:cNvPr id="6" name="Freeform 6"/>
              <p:cNvSpPr/>
              <p:nvPr/>
            </p:nvSpPr>
            <p:spPr>
              <a:xfrm>
                <a:off x="0" y="0"/>
                <a:ext cx="1276137" cy="153435"/>
              </a:xfrm>
              <a:custGeom>
                <a:avLst/>
                <a:gdLst/>
                <a:ahLst/>
                <a:cxnLst/>
                <a:rect l="l" t="t" r="r" b="b"/>
                <a:pathLst>
                  <a:path w="1276137" h="153435">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E4F8FF"/>
              </a:solidFill>
            </p:spPr>
            <p:txBody>
              <a:bodyPr/>
              <a:lstStyle/>
              <a:p>
                <a:endParaRPr lang="es-ES"/>
              </a:p>
            </p:txBody>
          </p:sp>
          <p:sp>
            <p:nvSpPr>
              <p:cNvPr id="7" name="TextBox 7"/>
              <p:cNvSpPr txBox="1"/>
              <p:nvPr/>
            </p:nvSpPr>
            <p:spPr>
              <a:xfrm>
                <a:off x="0" y="-38100"/>
                <a:ext cx="1276137" cy="19153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225086" y="150250"/>
              <a:ext cx="4010273" cy="457265"/>
            </a:xfrm>
            <a:prstGeom prst="rect">
              <a:avLst/>
            </a:prstGeom>
          </p:spPr>
          <p:txBody>
            <a:bodyPr lIns="0" tIns="0" rIns="0" bIns="0" rtlCol="0" anchor="t">
              <a:spAutoFit/>
            </a:bodyPr>
            <a:lstStyle/>
            <a:p>
              <a:pPr algn="ctr">
                <a:lnSpc>
                  <a:spcPts val="2365"/>
                </a:lnSpc>
              </a:pPr>
              <a:r>
                <a:rPr lang="en-US" sz="2190">
                  <a:solidFill>
                    <a:srgbClr val="1C2120"/>
                  </a:solidFill>
                  <a:latin typeface="Times New Roman MT"/>
                  <a:ea typeface="Times New Roman MT"/>
                  <a:cs typeface="Times New Roman MT"/>
                  <a:sym typeface="Times New Roman MT"/>
                </a:rPr>
                <a:t>Participants</a:t>
              </a:r>
            </a:p>
          </p:txBody>
        </p:sp>
      </p:grpSp>
      <p:grpSp>
        <p:nvGrpSpPr>
          <p:cNvPr id="9" name="Group 9"/>
          <p:cNvGrpSpPr/>
          <p:nvPr/>
        </p:nvGrpSpPr>
        <p:grpSpPr>
          <a:xfrm>
            <a:off x="9100664" y="3489381"/>
            <a:ext cx="8602678" cy="4826276"/>
            <a:chOff x="0" y="0"/>
            <a:chExt cx="11470237" cy="6435035"/>
          </a:xfrm>
        </p:grpSpPr>
        <p:sp>
          <p:nvSpPr>
            <p:cNvPr id="10" name="Freeform 10"/>
            <p:cNvSpPr/>
            <p:nvPr/>
          </p:nvSpPr>
          <p:spPr>
            <a:xfrm>
              <a:off x="0" y="0"/>
              <a:ext cx="3507610" cy="1172126"/>
            </a:xfrm>
            <a:custGeom>
              <a:avLst/>
              <a:gdLst/>
              <a:ahLst/>
              <a:cxnLst/>
              <a:rect l="l" t="t" r="r" b="b"/>
              <a:pathLst>
                <a:path w="3507610" h="1172126">
                  <a:moveTo>
                    <a:pt x="0" y="0"/>
                  </a:moveTo>
                  <a:lnTo>
                    <a:pt x="3507610" y="0"/>
                  </a:lnTo>
                  <a:lnTo>
                    <a:pt x="3507610" y="1172126"/>
                  </a:lnTo>
                  <a:lnTo>
                    <a:pt x="0" y="1172126"/>
                  </a:lnTo>
                  <a:lnTo>
                    <a:pt x="0" y="0"/>
                  </a:lnTo>
                  <a:close/>
                </a:path>
              </a:pathLst>
            </a:custGeom>
            <a:blipFill>
              <a:blip r:embed="rId2"/>
              <a:stretch>
                <a:fillRect/>
              </a:stretch>
            </a:blipFill>
          </p:spPr>
          <p:txBody>
            <a:bodyPr/>
            <a:lstStyle/>
            <a:p>
              <a:endParaRPr lang="es-ES"/>
            </a:p>
          </p:txBody>
        </p:sp>
        <p:sp>
          <p:nvSpPr>
            <p:cNvPr id="11" name="Freeform 11"/>
            <p:cNvSpPr/>
            <p:nvPr/>
          </p:nvSpPr>
          <p:spPr>
            <a:xfrm>
              <a:off x="3792069" y="121965"/>
              <a:ext cx="3669435" cy="928196"/>
            </a:xfrm>
            <a:custGeom>
              <a:avLst/>
              <a:gdLst/>
              <a:ahLst/>
              <a:cxnLst/>
              <a:rect l="l" t="t" r="r" b="b"/>
              <a:pathLst>
                <a:path w="3669435" h="928196">
                  <a:moveTo>
                    <a:pt x="0" y="0"/>
                  </a:moveTo>
                  <a:lnTo>
                    <a:pt x="3669435" y="0"/>
                  </a:lnTo>
                  <a:lnTo>
                    <a:pt x="3669435" y="928196"/>
                  </a:lnTo>
                  <a:lnTo>
                    <a:pt x="0" y="928196"/>
                  </a:lnTo>
                  <a:lnTo>
                    <a:pt x="0" y="0"/>
                  </a:lnTo>
                  <a:close/>
                </a:path>
              </a:pathLst>
            </a:custGeom>
            <a:blipFill>
              <a:blip r:embed="rId3"/>
              <a:stretch>
                <a:fillRect/>
              </a:stretch>
            </a:blipFill>
          </p:spPr>
          <p:txBody>
            <a:bodyPr/>
            <a:lstStyle/>
            <a:p>
              <a:endParaRPr lang="es-ES"/>
            </a:p>
          </p:txBody>
        </p:sp>
        <p:sp>
          <p:nvSpPr>
            <p:cNvPr id="12" name="Freeform 12"/>
            <p:cNvSpPr/>
            <p:nvPr/>
          </p:nvSpPr>
          <p:spPr>
            <a:xfrm>
              <a:off x="7766824" y="0"/>
              <a:ext cx="3599118" cy="1172126"/>
            </a:xfrm>
            <a:custGeom>
              <a:avLst/>
              <a:gdLst/>
              <a:ahLst/>
              <a:cxnLst/>
              <a:rect l="l" t="t" r="r" b="b"/>
              <a:pathLst>
                <a:path w="3599118" h="1172126">
                  <a:moveTo>
                    <a:pt x="0" y="0"/>
                  </a:moveTo>
                  <a:lnTo>
                    <a:pt x="3599118" y="0"/>
                  </a:lnTo>
                  <a:lnTo>
                    <a:pt x="3599118" y="1172126"/>
                  </a:lnTo>
                  <a:lnTo>
                    <a:pt x="0" y="1172126"/>
                  </a:lnTo>
                  <a:lnTo>
                    <a:pt x="0" y="0"/>
                  </a:lnTo>
                  <a:close/>
                </a:path>
              </a:pathLst>
            </a:custGeom>
            <a:blipFill>
              <a:blip r:embed="rId4"/>
              <a:stretch>
                <a:fillRect/>
              </a:stretch>
            </a:blipFill>
          </p:spPr>
          <p:txBody>
            <a:bodyPr/>
            <a:lstStyle/>
            <a:p>
              <a:endParaRPr lang="es-ES"/>
            </a:p>
          </p:txBody>
        </p:sp>
        <p:sp>
          <p:nvSpPr>
            <p:cNvPr id="13" name="Freeform 13"/>
            <p:cNvSpPr/>
            <p:nvPr/>
          </p:nvSpPr>
          <p:spPr>
            <a:xfrm>
              <a:off x="843182" y="3081618"/>
              <a:ext cx="1925542" cy="1836339"/>
            </a:xfrm>
            <a:custGeom>
              <a:avLst/>
              <a:gdLst/>
              <a:ahLst/>
              <a:cxnLst/>
              <a:rect l="l" t="t" r="r" b="b"/>
              <a:pathLst>
                <a:path w="1925542" h="1836339">
                  <a:moveTo>
                    <a:pt x="0" y="0"/>
                  </a:moveTo>
                  <a:lnTo>
                    <a:pt x="1925542" y="0"/>
                  </a:lnTo>
                  <a:lnTo>
                    <a:pt x="1925542" y="1836340"/>
                  </a:lnTo>
                  <a:lnTo>
                    <a:pt x="0" y="1836340"/>
                  </a:lnTo>
                  <a:lnTo>
                    <a:pt x="0" y="0"/>
                  </a:lnTo>
                  <a:close/>
                </a:path>
              </a:pathLst>
            </a:custGeom>
            <a:blipFill>
              <a:blip r:embed="rId5"/>
              <a:stretch>
                <a:fillRect/>
              </a:stretch>
            </a:blipFill>
          </p:spPr>
          <p:txBody>
            <a:bodyPr/>
            <a:lstStyle/>
            <a:p>
              <a:endParaRPr lang="es-ES"/>
            </a:p>
          </p:txBody>
        </p:sp>
        <p:sp>
          <p:nvSpPr>
            <p:cNvPr id="14" name="Freeform 14"/>
            <p:cNvSpPr/>
            <p:nvPr/>
          </p:nvSpPr>
          <p:spPr>
            <a:xfrm>
              <a:off x="4167412" y="3246384"/>
              <a:ext cx="2918749" cy="1647582"/>
            </a:xfrm>
            <a:custGeom>
              <a:avLst/>
              <a:gdLst/>
              <a:ahLst/>
              <a:cxnLst/>
              <a:rect l="l" t="t" r="r" b="b"/>
              <a:pathLst>
                <a:path w="2918749" h="1647582">
                  <a:moveTo>
                    <a:pt x="0" y="0"/>
                  </a:moveTo>
                  <a:lnTo>
                    <a:pt x="2918749" y="0"/>
                  </a:lnTo>
                  <a:lnTo>
                    <a:pt x="2918749" y="1647581"/>
                  </a:lnTo>
                  <a:lnTo>
                    <a:pt x="0" y="1647581"/>
                  </a:lnTo>
                  <a:lnTo>
                    <a:pt x="0" y="0"/>
                  </a:lnTo>
                  <a:close/>
                </a:path>
              </a:pathLst>
            </a:custGeom>
            <a:blipFill>
              <a:blip r:embed="rId6"/>
              <a:stretch>
                <a:fillRect/>
              </a:stretch>
            </a:blipFill>
          </p:spPr>
          <p:txBody>
            <a:bodyPr/>
            <a:lstStyle/>
            <a:p>
              <a:endParaRPr lang="es-ES"/>
            </a:p>
          </p:txBody>
        </p:sp>
        <p:sp>
          <p:nvSpPr>
            <p:cNvPr id="15" name="Freeform 15"/>
            <p:cNvSpPr/>
            <p:nvPr/>
          </p:nvSpPr>
          <p:spPr>
            <a:xfrm>
              <a:off x="7662528" y="3246384"/>
              <a:ext cx="3807709" cy="1636232"/>
            </a:xfrm>
            <a:custGeom>
              <a:avLst/>
              <a:gdLst/>
              <a:ahLst/>
              <a:cxnLst/>
              <a:rect l="l" t="t" r="r" b="b"/>
              <a:pathLst>
                <a:path w="3807709" h="1636232">
                  <a:moveTo>
                    <a:pt x="0" y="0"/>
                  </a:moveTo>
                  <a:lnTo>
                    <a:pt x="3807709" y="0"/>
                  </a:lnTo>
                  <a:lnTo>
                    <a:pt x="3807709" y="1636232"/>
                  </a:lnTo>
                  <a:lnTo>
                    <a:pt x="0" y="1636232"/>
                  </a:lnTo>
                  <a:lnTo>
                    <a:pt x="0" y="0"/>
                  </a:lnTo>
                  <a:close/>
                </a:path>
              </a:pathLst>
            </a:custGeom>
            <a:blipFill>
              <a:blip r:embed="rId7"/>
              <a:stretch>
                <a:fillRect t="-65062" b="-67649"/>
              </a:stretch>
            </a:blipFill>
          </p:spPr>
          <p:txBody>
            <a:bodyPr/>
            <a:lstStyle/>
            <a:p>
              <a:endParaRPr lang="es-ES"/>
            </a:p>
          </p:txBody>
        </p:sp>
        <p:sp>
          <p:nvSpPr>
            <p:cNvPr id="16" name="TextBox 16"/>
            <p:cNvSpPr txBox="1"/>
            <p:nvPr/>
          </p:nvSpPr>
          <p:spPr>
            <a:xfrm>
              <a:off x="80094" y="6049594"/>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Spain</a:t>
              </a:r>
            </a:p>
          </p:txBody>
        </p:sp>
        <p:sp>
          <p:nvSpPr>
            <p:cNvPr id="17" name="TextBox 17"/>
            <p:cNvSpPr txBox="1"/>
            <p:nvPr/>
          </p:nvSpPr>
          <p:spPr>
            <a:xfrm>
              <a:off x="3950027" y="5211510"/>
              <a:ext cx="3465888" cy="743954"/>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San Marcellino Association</a:t>
              </a:r>
            </a:p>
          </p:txBody>
        </p:sp>
        <p:sp>
          <p:nvSpPr>
            <p:cNvPr id="18" name="TextBox 18"/>
            <p:cNvSpPr txBox="1"/>
            <p:nvPr/>
          </p:nvSpPr>
          <p:spPr>
            <a:xfrm>
              <a:off x="3893843" y="6076333"/>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Italy</a:t>
              </a:r>
            </a:p>
          </p:txBody>
        </p:sp>
        <p:sp>
          <p:nvSpPr>
            <p:cNvPr id="19" name="TextBox 19"/>
            <p:cNvSpPr txBox="1"/>
            <p:nvPr/>
          </p:nvSpPr>
          <p:spPr>
            <a:xfrm>
              <a:off x="7833439" y="5118097"/>
              <a:ext cx="3465888" cy="743954"/>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Major Development Agency Thessaloniki </a:t>
              </a:r>
            </a:p>
          </p:txBody>
        </p:sp>
        <p:sp>
          <p:nvSpPr>
            <p:cNvPr id="20" name="TextBox 20"/>
            <p:cNvSpPr txBox="1"/>
            <p:nvPr/>
          </p:nvSpPr>
          <p:spPr>
            <a:xfrm>
              <a:off x="7833439" y="6049594"/>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Greece</a:t>
              </a:r>
            </a:p>
          </p:txBody>
        </p:sp>
        <p:sp>
          <p:nvSpPr>
            <p:cNvPr id="21" name="TextBox 21"/>
            <p:cNvSpPr txBox="1"/>
            <p:nvPr/>
          </p:nvSpPr>
          <p:spPr>
            <a:xfrm>
              <a:off x="80094" y="5310723"/>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Abrazando Ilusiones</a:t>
              </a:r>
            </a:p>
          </p:txBody>
        </p:sp>
        <p:sp>
          <p:nvSpPr>
            <p:cNvPr id="22" name="TextBox 22"/>
            <p:cNvSpPr txBox="1"/>
            <p:nvPr/>
          </p:nvSpPr>
          <p:spPr>
            <a:xfrm>
              <a:off x="3893843" y="1421892"/>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University of Genoa</a:t>
              </a:r>
            </a:p>
          </p:txBody>
        </p:sp>
        <p:sp>
          <p:nvSpPr>
            <p:cNvPr id="23" name="TextBox 23"/>
            <p:cNvSpPr txBox="1"/>
            <p:nvPr/>
          </p:nvSpPr>
          <p:spPr>
            <a:xfrm>
              <a:off x="3893843" y="1846802"/>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Italy</a:t>
              </a:r>
            </a:p>
          </p:txBody>
        </p:sp>
        <p:sp>
          <p:nvSpPr>
            <p:cNvPr id="24" name="TextBox 24"/>
            <p:cNvSpPr txBox="1"/>
            <p:nvPr/>
          </p:nvSpPr>
          <p:spPr>
            <a:xfrm>
              <a:off x="7766824" y="1419895"/>
              <a:ext cx="3465888" cy="743954"/>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Aristotle University of Thessaloniki </a:t>
              </a:r>
            </a:p>
          </p:txBody>
        </p:sp>
        <p:sp>
          <p:nvSpPr>
            <p:cNvPr id="25" name="TextBox 25"/>
            <p:cNvSpPr txBox="1"/>
            <p:nvPr/>
          </p:nvSpPr>
          <p:spPr>
            <a:xfrm>
              <a:off x="7766824" y="2347024"/>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Greece</a:t>
              </a:r>
            </a:p>
          </p:txBody>
        </p:sp>
        <p:sp>
          <p:nvSpPr>
            <p:cNvPr id="26" name="TextBox 26"/>
            <p:cNvSpPr txBox="1"/>
            <p:nvPr/>
          </p:nvSpPr>
          <p:spPr>
            <a:xfrm>
              <a:off x="20861" y="1421892"/>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b="1">
                  <a:solidFill>
                    <a:srgbClr val="000000"/>
                  </a:solidFill>
                  <a:latin typeface="Open Sans 2 Bold"/>
                  <a:ea typeface="Open Sans 2 Bold"/>
                  <a:cs typeface="Open Sans 2 Bold"/>
                  <a:sym typeface="Open Sans 2 Bold"/>
                </a:rPr>
                <a:t>University of Alcalá</a:t>
              </a:r>
            </a:p>
          </p:txBody>
        </p:sp>
        <p:sp>
          <p:nvSpPr>
            <p:cNvPr id="27" name="TextBox 27"/>
            <p:cNvSpPr txBox="1"/>
            <p:nvPr/>
          </p:nvSpPr>
          <p:spPr>
            <a:xfrm>
              <a:off x="20861" y="1848799"/>
              <a:ext cx="3465888" cy="358702"/>
            </a:xfrm>
            <a:prstGeom prst="rect">
              <a:avLst/>
            </a:prstGeom>
          </p:spPr>
          <p:txBody>
            <a:bodyPr lIns="0" tIns="0" rIns="0" bIns="0" rtlCol="0" anchor="t">
              <a:spAutoFit/>
            </a:bodyPr>
            <a:lstStyle/>
            <a:p>
              <a:pPr marL="0" lvl="0" indent="0" algn="ctr">
                <a:lnSpc>
                  <a:spcPts val="2278"/>
                </a:lnSpc>
                <a:spcBef>
                  <a:spcPct val="0"/>
                </a:spcBef>
              </a:pPr>
              <a:r>
                <a:rPr lang="en-US" sz="1627">
                  <a:solidFill>
                    <a:srgbClr val="000000"/>
                  </a:solidFill>
                  <a:latin typeface="Open Sans 2"/>
                  <a:ea typeface="Open Sans 2"/>
                  <a:cs typeface="Open Sans 2"/>
                  <a:sym typeface="Open Sans 2"/>
                </a:rPr>
                <a:t>Spain</a:t>
              </a:r>
            </a:p>
          </p:txBody>
        </p:sp>
      </p:grpSp>
      <p:sp>
        <p:nvSpPr>
          <p:cNvPr id="28" name="Freeform 28"/>
          <p:cNvSpPr/>
          <p:nvPr/>
        </p:nvSpPr>
        <p:spPr>
          <a:xfrm>
            <a:off x="1801655" y="8009494"/>
            <a:ext cx="5945120" cy="809099"/>
          </a:xfrm>
          <a:custGeom>
            <a:avLst/>
            <a:gdLst/>
            <a:ahLst/>
            <a:cxnLst/>
            <a:rect l="l" t="t" r="r" b="b"/>
            <a:pathLst>
              <a:path w="5945120" h="809099">
                <a:moveTo>
                  <a:pt x="0" y="0"/>
                </a:moveTo>
                <a:lnTo>
                  <a:pt x="5945119" y="0"/>
                </a:lnTo>
                <a:lnTo>
                  <a:pt x="5945119" y="809099"/>
                </a:lnTo>
                <a:lnTo>
                  <a:pt x="0" y="809099"/>
                </a:lnTo>
                <a:lnTo>
                  <a:pt x="0" y="0"/>
                </a:lnTo>
                <a:close/>
              </a:path>
            </a:pathLst>
          </a:custGeom>
          <a:blipFill>
            <a:blip r:embed="rId8"/>
            <a:stretch>
              <a:fillRect/>
            </a:stretch>
          </a:blipFill>
        </p:spPr>
        <p:txBody>
          <a:bodyPr/>
          <a:lstStyle/>
          <a:p>
            <a:endParaRPr lang="es-ES"/>
          </a:p>
        </p:txBody>
      </p:sp>
      <p:sp>
        <p:nvSpPr>
          <p:cNvPr id="29" name="TextBox 29"/>
          <p:cNvSpPr txBox="1"/>
          <p:nvPr/>
        </p:nvSpPr>
        <p:spPr>
          <a:xfrm>
            <a:off x="3494143" y="6410073"/>
            <a:ext cx="7905776" cy="466222"/>
          </a:xfrm>
          <a:prstGeom prst="rect">
            <a:avLst/>
          </a:prstGeom>
        </p:spPr>
        <p:txBody>
          <a:bodyPr lIns="0" tIns="0" rIns="0" bIns="0" rtlCol="0" anchor="t">
            <a:spAutoFit/>
          </a:bodyPr>
          <a:lstStyle/>
          <a:p>
            <a:pPr marL="0" lvl="0" indent="0" algn="just">
              <a:lnSpc>
                <a:spcPts val="3410"/>
              </a:lnSpc>
              <a:spcBef>
                <a:spcPct val="0"/>
              </a:spcBef>
            </a:pPr>
            <a:r>
              <a:rPr lang="en-US" sz="2526" b="1" spc="151">
                <a:solidFill>
                  <a:srgbClr val="000000"/>
                </a:solidFill>
                <a:latin typeface="Times New Roman MT Bold"/>
                <a:ea typeface="Times New Roman MT Bold"/>
                <a:cs typeface="Times New Roman MT Bold"/>
                <a:sym typeface="Times New Roman MT Bold"/>
              </a:rPr>
              <a:t>2022-2025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28586" y="2410601"/>
            <a:ext cx="6830714" cy="2128485"/>
            <a:chOff x="0" y="0"/>
            <a:chExt cx="2286638" cy="712528"/>
          </a:xfrm>
        </p:grpSpPr>
        <p:sp>
          <p:nvSpPr>
            <p:cNvPr id="3" name="Freeform 3"/>
            <p:cNvSpPr/>
            <p:nvPr/>
          </p:nvSpPr>
          <p:spPr>
            <a:xfrm>
              <a:off x="0" y="0"/>
              <a:ext cx="2286638" cy="712528"/>
            </a:xfrm>
            <a:custGeom>
              <a:avLst/>
              <a:gdLst/>
              <a:ahLst/>
              <a:cxnLst/>
              <a:rect l="l" t="t" r="r" b="b"/>
              <a:pathLst>
                <a:path w="2286638" h="712528">
                  <a:moveTo>
                    <a:pt x="56670" y="0"/>
                  </a:moveTo>
                  <a:lnTo>
                    <a:pt x="2229968" y="0"/>
                  </a:lnTo>
                  <a:cubicBezTo>
                    <a:pt x="2261266" y="0"/>
                    <a:pt x="2286638" y="25372"/>
                    <a:pt x="2286638" y="56670"/>
                  </a:cubicBezTo>
                  <a:lnTo>
                    <a:pt x="2286638" y="655858"/>
                  </a:lnTo>
                  <a:cubicBezTo>
                    <a:pt x="2286638" y="670888"/>
                    <a:pt x="2280667" y="685302"/>
                    <a:pt x="2270040" y="695930"/>
                  </a:cubicBezTo>
                  <a:cubicBezTo>
                    <a:pt x="2259412" y="706557"/>
                    <a:pt x="2244998" y="712528"/>
                    <a:pt x="2229968" y="712528"/>
                  </a:cubicBezTo>
                  <a:lnTo>
                    <a:pt x="56670" y="712528"/>
                  </a:lnTo>
                  <a:cubicBezTo>
                    <a:pt x="25372" y="712528"/>
                    <a:pt x="0" y="687156"/>
                    <a:pt x="0" y="655858"/>
                  </a:cubicBezTo>
                  <a:lnTo>
                    <a:pt x="0" y="56670"/>
                  </a:lnTo>
                  <a:cubicBezTo>
                    <a:pt x="0" y="41640"/>
                    <a:pt x="5971" y="27226"/>
                    <a:pt x="16598" y="16598"/>
                  </a:cubicBezTo>
                  <a:cubicBezTo>
                    <a:pt x="27226" y="5971"/>
                    <a:pt x="41640" y="0"/>
                    <a:pt x="56670" y="0"/>
                  </a:cubicBezTo>
                  <a:close/>
                </a:path>
              </a:pathLst>
            </a:custGeom>
            <a:solidFill>
              <a:srgbClr val="E4F8FF"/>
            </a:solidFill>
          </p:spPr>
          <p:txBody>
            <a:bodyPr/>
            <a:lstStyle/>
            <a:p>
              <a:endParaRPr lang="es-ES"/>
            </a:p>
          </p:txBody>
        </p:sp>
        <p:sp>
          <p:nvSpPr>
            <p:cNvPr id="4" name="TextBox 4"/>
            <p:cNvSpPr txBox="1"/>
            <p:nvPr/>
          </p:nvSpPr>
          <p:spPr>
            <a:xfrm>
              <a:off x="0" y="85725"/>
              <a:ext cx="2286638" cy="626803"/>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10428586" y="4873775"/>
            <a:ext cx="6830714" cy="2128485"/>
            <a:chOff x="0" y="0"/>
            <a:chExt cx="2286638" cy="712528"/>
          </a:xfrm>
        </p:grpSpPr>
        <p:sp>
          <p:nvSpPr>
            <p:cNvPr id="6" name="Freeform 6"/>
            <p:cNvSpPr/>
            <p:nvPr/>
          </p:nvSpPr>
          <p:spPr>
            <a:xfrm>
              <a:off x="0" y="0"/>
              <a:ext cx="2286638" cy="712528"/>
            </a:xfrm>
            <a:custGeom>
              <a:avLst/>
              <a:gdLst/>
              <a:ahLst/>
              <a:cxnLst/>
              <a:rect l="l" t="t" r="r" b="b"/>
              <a:pathLst>
                <a:path w="2286638" h="712528">
                  <a:moveTo>
                    <a:pt x="56670" y="0"/>
                  </a:moveTo>
                  <a:lnTo>
                    <a:pt x="2229968" y="0"/>
                  </a:lnTo>
                  <a:cubicBezTo>
                    <a:pt x="2261266" y="0"/>
                    <a:pt x="2286638" y="25372"/>
                    <a:pt x="2286638" y="56670"/>
                  </a:cubicBezTo>
                  <a:lnTo>
                    <a:pt x="2286638" y="655858"/>
                  </a:lnTo>
                  <a:cubicBezTo>
                    <a:pt x="2286638" y="670888"/>
                    <a:pt x="2280667" y="685302"/>
                    <a:pt x="2270040" y="695930"/>
                  </a:cubicBezTo>
                  <a:cubicBezTo>
                    <a:pt x="2259412" y="706557"/>
                    <a:pt x="2244998" y="712528"/>
                    <a:pt x="2229968" y="712528"/>
                  </a:cubicBezTo>
                  <a:lnTo>
                    <a:pt x="56670" y="712528"/>
                  </a:lnTo>
                  <a:cubicBezTo>
                    <a:pt x="25372" y="712528"/>
                    <a:pt x="0" y="687156"/>
                    <a:pt x="0" y="655858"/>
                  </a:cubicBezTo>
                  <a:lnTo>
                    <a:pt x="0" y="56670"/>
                  </a:lnTo>
                  <a:cubicBezTo>
                    <a:pt x="0" y="41640"/>
                    <a:pt x="5971" y="27226"/>
                    <a:pt x="16598" y="16598"/>
                  </a:cubicBezTo>
                  <a:cubicBezTo>
                    <a:pt x="27226" y="5971"/>
                    <a:pt x="41640" y="0"/>
                    <a:pt x="56670" y="0"/>
                  </a:cubicBezTo>
                  <a:close/>
                </a:path>
              </a:pathLst>
            </a:custGeom>
            <a:solidFill>
              <a:srgbClr val="E4F8FF"/>
            </a:solidFill>
          </p:spPr>
          <p:txBody>
            <a:bodyPr/>
            <a:lstStyle/>
            <a:p>
              <a:endParaRPr lang="es-ES"/>
            </a:p>
          </p:txBody>
        </p:sp>
        <p:sp>
          <p:nvSpPr>
            <p:cNvPr id="7" name="TextBox 7"/>
            <p:cNvSpPr txBox="1"/>
            <p:nvPr/>
          </p:nvSpPr>
          <p:spPr>
            <a:xfrm>
              <a:off x="0" y="85725"/>
              <a:ext cx="2286638" cy="626803"/>
            </a:xfrm>
            <a:prstGeom prst="rect">
              <a:avLst/>
            </a:prstGeom>
          </p:spPr>
          <p:txBody>
            <a:bodyPr lIns="50800" tIns="50800" rIns="50800" bIns="50800" rtlCol="0" anchor="ctr"/>
            <a:lstStyle/>
            <a:p>
              <a:pPr algn="ctr">
                <a:lnSpc>
                  <a:spcPts val="1925"/>
                </a:lnSpc>
              </a:pPr>
              <a:endParaRPr/>
            </a:p>
          </p:txBody>
        </p:sp>
      </p:grpSp>
      <p:grpSp>
        <p:nvGrpSpPr>
          <p:cNvPr id="8" name="Group 8"/>
          <p:cNvGrpSpPr/>
          <p:nvPr/>
        </p:nvGrpSpPr>
        <p:grpSpPr>
          <a:xfrm>
            <a:off x="10428586" y="7335635"/>
            <a:ext cx="6830714" cy="2128485"/>
            <a:chOff x="0" y="0"/>
            <a:chExt cx="2286638" cy="712528"/>
          </a:xfrm>
        </p:grpSpPr>
        <p:sp>
          <p:nvSpPr>
            <p:cNvPr id="9" name="Freeform 9"/>
            <p:cNvSpPr/>
            <p:nvPr/>
          </p:nvSpPr>
          <p:spPr>
            <a:xfrm>
              <a:off x="0" y="0"/>
              <a:ext cx="2286638" cy="712528"/>
            </a:xfrm>
            <a:custGeom>
              <a:avLst/>
              <a:gdLst/>
              <a:ahLst/>
              <a:cxnLst/>
              <a:rect l="l" t="t" r="r" b="b"/>
              <a:pathLst>
                <a:path w="2286638" h="712528">
                  <a:moveTo>
                    <a:pt x="56670" y="0"/>
                  </a:moveTo>
                  <a:lnTo>
                    <a:pt x="2229968" y="0"/>
                  </a:lnTo>
                  <a:cubicBezTo>
                    <a:pt x="2261266" y="0"/>
                    <a:pt x="2286638" y="25372"/>
                    <a:pt x="2286638" y="56670"/>
                  </a:cubicBezTo>
                  <a:lnTo>
                    <a:pt x="2286638" y="655858"/>
                  </a:lnTo>
                  <a:cubicBezTo>
                    <a:pt x="2286638" y="670888"/>
                    <a:pt x="2280667" y="685302"/>
                    <a:pt x="2270040" y="695930"/>
                  </a:cubicBezTo>
                  <a:cubicBezTo>
                    <a:pt x="2259412" y="706557"/>
                    <a:pt x="2244998" y="712528"/>
                    <a:pt x="2229968" y="712528"/>
                  </a:cubicBezTo>
                  <a:lnTo>
                    <a:pt x="56670" y="712528"/>
                  </a:lnTo>
                  <a:cubicBezTo>
                    <a:pt x="25372" y="712528"/>
                    <a:pt x="0" y="687156"/>
                    <a:pt x="0" y="655858"/>
                  </a:cubicBezTo>
                  <a:lnTo>
                    <a:pt x="0" y="56670"/>
                  </a:lnTo>
                  <a:cubicBezTo>
                    <a:pt x="0" y="41640"/>
                    <a:pt x="5971" y="27226"/>
                    <a:pt x="16598" y="16598"/>
                  </a:cubicBezTo>
                  <a:cubicBezTo>
                    <a:pt x="27226" y="5971"/>
                    <a:pt x="41640" y="0"/>
                    <a:pt x="56670" y="0"/>
                  </a:cubicBezTo>
                  <a:close/>
                </a:path>
              </a:pathLst>
            </a:custGeom>
            <a:solidFill>
              <a:srgbClr val="E4F8FF"/>
            </a:solidFill>
          </p:spPr>
          <p:txBody>
            <a:bodyPr/>
            <a:lstStyle/>
            <a:p>
              <a:endParaRPr lang="es-ES"/>
            </a:p>
          </p:txBody>
        </p:sp>
        <p:sp>
          <p:nvSpPr>
            <p:cNvPr id="10" name="TextBox 10"/>
            <p:cNvSpPr txBox="1"/>
            <p:nvPr/>
          </p:nvSpPr>
          <p:spPr>
            <a:xfrm>
              <a:off x="0" y="85725"/>
              <a:ext cx="2286638" cy="626803"/>
            </a:xfrm>
            <a:prstGeom prst="rect">
              <a:avLst/>
            </a:prstGeom>
          </p:spPr>
          <p:txBody>
            <a:bodyPr lIns="50800" tIns="50800" rIns="50800" bIns="50800" rtlCol="0" anchor="ctr"/>
            <a:lstStyle/>
            <a:p>
              <a:pPr algn="ctr">
                <a:lnSpc>
                  <a:spcPts val="1925"/>
                </a:lnSpc>
              </a:pPr>
              <a:endParaRPr/>
            </a:p>
          </p:txBody>
        </p:sp>
      </p:grpSp>
      <p:sp>
        <p:nvSpPr>
          <p:cNvPr id="11" name="AutoShape 11"/>
          <p:cNvSpPr/>
          <p:nvPr/>
        </p:nvSpPr>
        <p:spPr>
          <a:xfrm flipV="1">
            <a:off x="12463713" y="3169737"/>
            <a:ext cx="0" cy="738797"/>
          </a:xfrm>
          <a:prstGeom prst="line">
            <a:avLst/>
          </a:prstGeom>
          <a:ln w="38100" cap="flat">
            <a:solidFill>
              <a:srgbClr val="000000"/>
            </a:solidFill>
            <a:prstDash val="solid"/>
            <a:headEnd type="none" w="sm" len="sm"/>
            <a:tailEnd type="none" w="sm" len="sm"/>
          </a:ln>
        </p:spPr>
        <p:txBody>
          <a:bodyPr/>
          <a:lstStyle/>
          <a:p>
            <a:endParaRPr lang="es-ES"/>
          </a:p>
        </p:txBody>
      </p:sp>
      <p:sp>
        <p:nvSpPr>
          <p:cNvPr id="12" name="AutoShape 12"/>
          <p:cNvSpPr/>
          <p:nvPr/>
        </p:nvSpPr>
        <p:spPr>
          <a:xfrm flipV="1">
            <a:off x="12463713" y="5568619"/>
            <a:ext cx="0" cy="738797"/>
          </a:xfrm>
          <a:prstGeom prst="line">
            <a:avLst/>
          </a:prstGeom>
          <a:ln w="38100" cap="flat">
            <a:solidFill>
              <a:srgbClr val="000000"/>
            </a:solidFill>
            <a:prstDash val="solid"/>
            <a:headEnd type="none" w="sm" len="sm"/>
            <a:tailEnd type="none" w="sm" len="sm"/>
          </a:ln>
        </p:spPr>
        <p:txBody>
          <a:bodyPr/>
          <a:lstStyle/>
          <a:p>
            <a:endParaRPr lang="es-ES"/>
          </a:p>
        </p:txBody>
      </p:sp>
      <p:sp>
        <p:nvSpPr>
          <p:cNvPr id="13" name="AutoShape 13"/>
          <p:cNvSpPr/>
          <p:nvPr/>
        </p:nvSpPr>
        <p:spPr>
          <a:xfrm flipV="1">
            <a:off x="12482763" y="8094771"/>
            <a:ext cx="0" cy="738797"/>
          </a:xfrm>
          <a:prstGeom prst="line">
            <a:avLst/>
          </a:prstGeom>
          <a:ln w="38100" cap="flat">
            <a:solidFill>
              <a:srgbClr val="000000"/>
            </a:solidFill>
            <a:prstDash val="solid"/>
            <a:headEnd type="none" w="sm" len="sm"/>
            <a:tailEnd type="none" w="sm" len="sm"/>
          </a:ln>
        </p:spPr>
        <p:txBody>
          <a:bodyPr/>
          <a:lstStyle/>
          <a:p>
            <a:endParaRPr lang="es-ES"/>
          </a:p>
        </p:txBody>
      </p:sp>
      <p:grpSp>
        <p:nvGrpSpPr>
          <p:cNvPr id="14" name="Group 14"/>
          <p:cNvGrpSpPr/>
          <p:nvPr/>
        </p:nvGrpSpPr>
        <p:grpSpPr>
          <a:xfrm>
            <a:off x="11243913" y="1381966"/>
            <a:ext cx="4845334" cy="582575"/>
            <a:chOff x="0" y="0"/>
            <a:chExt cx="6460446" cy="776766"/>
          </a:xfrm>
        </p:grpSpPr>
        <p:grpSp>
          <p:nvGrpSpPr>
            <p:cNvPr id="15" name="Group 15"/>
            <p:cNvGrpSpPr/>
            <p:nvPr/>
          </p:nvGrpSpPr>
          <p:grpSpPr>
            <a:xfrm>
              <a:off x="0" y="0"/>
              <a:ext cx="6460446" cy="776766"/>
              <a:chOff x="0" y="0"/>
              <a:chExt cx="1276137" cy="153435"/>
            </a:xfrm>
          </p:grpSpPr>
          <p:sp>
            <p:nvSpPr>
              <p:cNvPr id="16" name="Freeform 16"/>
              <p:cNvSpPr/>
              <p:nvPr/>
            </p:nvSpPr>
            <p:spPr>
              <a:xfrm>
                <a:off x="0" y="0"/>
                <a:ext cx="1276137" cy="153435"/>
              </a:xfrm>
              <a:custGeom>
                <a:avLst/>
                <a:gdLst/>
                <a:ahLst/>
                <a:cxnLst/>
                <a:rect l="l" t="t" r="r" b="b"/>
                <a:pathLst>
                  <a:path w="1276137" h="153435">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BBD9F2"/>
              </a:solidFill>
            </p:spPr>
            <p:txBody>
              <a:bodyPr/>
              <a:lstStyle/>
              <a:p>
                <a:endParaRPr lang="es-ES"/>
              </a:p>
            </p:txBody>
          </p:sp>
          <p:sp>
            <p:nvSpPr>
              <p:cNvPr id="17" name="TextBox 17"/>
              <p:cNvSpPr txBox="1"/>
              <p:nvPr/>
            </p:nvSpPr>
            <p:spPr>
              <a:xfrm>
                <a:off x="0" y="-38100"/>
                <a:ext cx="1276137" cy="19153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225086" y="150250"/>
              <a:ext cx="4010273" cy="457265"/>
            </a:xfrm>
            <a:prstGeom prst="rect">
              <a:avLst/>
            </a:prstGeom>
          </p:spPr>
          <p:txBody>
            <a:bodyPr lIns="0" tIns="0" rIns="0" bIns="0" rtlCol="0" anchor="t">
              <a:spAutoFit/>
            </a:bodyPr>
            <a:lstStyle/>
            <a:p>
              <a:pPr algn="ctr">
                <a:lnSpc>
                  <a:spcPts val="2365"/>
                </a:lnSpc>
              </a:pPr>
              <a:r>
                <a:rPr lang="en-US" sz="2190">
                  <a:solidFill>
                    <a:srgbClr val="1C2120"/>
                  </a:solidFill>
                  <a:latin typeface="Times New Roman MT"/>
                  <a:ea typeface="Times New Roman MT"/>
                  <a:cs typeface="Times New Roman MT"/>
                  <a:sym typeface="Times New Roman MT"/>
                </a:rPr>
                <a:t>Objectives for today</a:t>
              </a:r>
            </a:p>
          </p:txBody>
        </p:sp>
      </p:grpSp>
      <p:sp>
        <p:nvSpPr>
          <p:cNvPr id="19" name="Freeform 19"/>
          <p:cNvSpPr/>
          <p:nvPr/>
        </p:nvSpPr>
        <p:spPr>
          <a:xfrm>
            <a:off x="11213201" y="2958219"/>
            <a:ext cx="755212" cy="1033250"/>
          </a:xfrm>
          <a:custGeom>
            <a:avLst/>
            <a:gdLst/>
            <a:ahLst/>
            <a:cxnLst/>
            <a:rect l="l" t="t" r="r" b="b"/>
            <a:pathLst>
              <a:path w="755212" h="1033250">
                <a:moveTo>
                  <a:pt x="0" y="0"/>
                </a:moveTo>
                <a:lnTo>
                  <a:pt x="755212" y="0"/>
                </a:lnTo>
                <a:lnTo>
                  <a:pt x="755212" y="1033250"/>
                </a:lnTo>
                <a:lnTo>
                  <a:pt x="0" y="1033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20" name="Freeform 20"/>
          <p:cNvSpPr/>
          <p:nvPr/>
        </p:nvSpPr>
        <p:spPr>
          <a:xfrm>
            <a:off x="10783470" y="5417202"/>
            <a:ext cx="1402915" cy="890213"/>
          </a:xfrm>
          <a:custGeom>
            <a:avLst/>
            <a:gdLst/>
            <a:ahLst/>
            <a:cxnLst/>
            <a:rect l="l" t="t" r="r" b="b"/>
            <a:pathLst>
              <a:path w="1402915" h="890213">
                <a:moveTo>
                  <a:pt x="0" y="0"/>
                </a:moveTo>
                <a:lnTo>
                  <a:pt x="1402915" y="0"/>
                </a:lnTo>
                <a:lnTo>
                  <a:pt x="1402915" y="890214"/>
                </a:lnTo>
                <a:lnTo>
                  <a:pt x="0" y="890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21" name="Freeform 21"/>
          <p:cNvSpPr/>
          <p:nvPr/>
        </p:nvSpPr>
        <p:spPr>
          <a:xfrm>
            <a:off x="10959741" y="7992860"/>
            <a:ext cx="1262132" cy="899556"/>
          </a:xfrm>
          <a:custGeom>
            <a:avLst/>
            <a:gdLst/>
            <a:ahLst/>
            <a:cxnLst/>
            <a:rect l="l" t="t" r="r" b="b"/>
            <a:pathLst>
              <a:path w="1262132" h="899556">
                <a:moveTo>
                  <a:pt x="0" y="0"/>
                </a:moveTo>
                <a:lnTo>
                  <a:pt x="1262133" y="0"/>
                </a:lnTo>
                <a:lnTo>
                  <a:pt x="1262133" y="899556"/>
                </a:lnTo>
                <a:lnTo>
                  <a:pt x="0" y="899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22" name="TextBox 22"/>
          <p:cNvSpPr txBox="1"/>
          <p:nvPr/>
        </p:nvSpPr>
        <p:spPr>
          <a:xfrm>
            <a:off x="1069408" y="877627"/>
            <a:ext cx="9455966" cy="2597449"/>
          </a:xfrm>
          <a:prstGeom prst="rect">
            <a:avLst/>
          </a:prstGeom>
        </p:spPr>
        <p:txBody>
          <a:bodyPr lIns="0" tIns="0" rIns="0" bIns="0" rtlCol="0" anchor="t">
            <a:spAutoFit/>
          </a:bodyPr>
          <a:lstStyle/>
          <a:p>
            <a:pPr algn="l">
              <a:lnSpc>
                <a:spcPts val="9544"/>
              </a:lnSpc>
            </a:pPr>
            <a:r>
              <a:rPr lang="en-US" sz="8372" b="1">
                <a:solidFill>
                  <a:srgbClr val="1800AD"/>
                </a:solidFill>
                <a:latin typeface="Times New Roman MT Bold"/>
                <a:ea typeface="Times New Roman MT Bold"/>
                <a:cs typeface="Times New Roman MT Bold"/>
                <a:sym typeface="Times New Roman MT Bold"/>
              </a:rPr>
              <a:t>DIALOGOS: Erasmus+ Project</a:t>
            </a:r>
          </a:p>
        </p:txBody>
      </p:sp>
      <p:sp>
        <p:nvSpPr>
          <p:cNvPr id="23" name="TextBox 23"/>
          <p:cNvSpPr txBox="1"/>
          <p:nvPr/>
        </p:nvSpPr>
        <p:spPr>
          <a:xfrm>
            <a:off x="1069408" y="3906115"/>
            <a:ext cx="8475735" cy="4667945"/>
          </a:xfrm>
          <a:prstGeom prst="rect">
            <a:avLst/>
          </a:prstGeom>
        </p:spPr>
        <p:txBody>
          <a:bodyPr lIns="0" tIns="0" rIns="0" bIns="0" rtlCol="0" anchor="t">
            <a:spAutoFit/>
          </a:bodyPr>
          <a:lstStyle/>
          <a:p>
            <a:pPr marL="0" lvl="0" indent="0" algn="just">
              <a:lnSpc>
                <a:spcPts val="2833"/>
              </a:lnSpc>
              <a:spcBef>
                <a:spcPct val="0"/>
              </a:spcBef>
            </a:pPr>
            <a:r>
              <a:rPr lang="en-US" sz="2098" b="1" spc="125" dirty="0">
                <a:solidFill>
                  <a:srgbClr val="000000"/>
                </a:solidFill>
                <a:latin typeface="Times New Roman MT Bold"/>
                <a:ea typeface="Times New Roman MT Bold"/>
                <a:cs typeface="Times New Roman MT Bold"/>
                <a:sym typeface="Times New Roman MT Bold"/>
              </a:rPr>
              <a:t>OBJECTIVE</a:t>
            </a:r>
            <a:r>
              <a:rPr lang="en-US" sz="2098" spc="125" dirty="0">
                <a:solidFill>
                  <a:srgbClr val="000000"/>
                </a:solidFill>
                <a:latin typeface="Times New Roman MT"/>
                <a:ea typeface="Times New Roman MT"/>
                <a:cs typeface="Times New Roman MT"/>
                <a:sym typeface="Times New Roman MT"/>
              </a:rPr>
              <a:t>: </a:t>
            </a:r>
          </a:p>
          <a:p>
            <a:pPr marL="453094" lvl="1" indent="-226547"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identify LLDs in the 3 countries</a:t>
            </a:r>
          </a:p>
          <a:p>
            <a:pPr marL="453094" lvl="1" indent="-226547"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identify communication needs</a:t>
            </a:r>
          </a:p>
          <a:p>
            <a:pPr marL="453094" lvl="1" indent="-226547"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create materials to palliate the gap </a:t>
            </a:r>
          </a:p>
          <a:p>
            <a:pPr marL="453094" lvl="1" indent="-226547"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creation of an open-access online training course in translation and interpreting in Public Services for LLD speakers who typically act as non-professional interpreters. </a:t>
            </a:r>
          </a:p>
          <a:p>
            <a:pPr marL="453094" lvl="1" indent="-226547" algn="just">
              <a:lnSpc>
                <a:spcPts val="2833"/>
              </a:lnSpc>
              <a:buFont typeface="Arial"/>
              <a:buChar char="•"/>
            </a:pPr>
            <a:r>
              <a:rPr lang="en-US" sz="2098" b="1" u="none" spc="125" dirty="0">
                <a:solidFill>
                  <a:srgbClr val="000000"/>
                </a:solidFill>
                <a:latin typeface="Times New Roman MT Bold"/>
                <a:ea typeface="Times New Roman MT Bold"/>
                <a:cs typeface="Times New Roman MT Bold"/>
                <a:sym typeface="Times New Roman MT Bold"/>
              </a:rPr>
              <a:t>ADAPTATIVE </a:t>
            </a:r>
            <a:r>
              <a:rPr lang="en-US" sz="2098" u="none" spc="125" dirty="0">
                <a:solidFill>
                  <a:srgbClr val="000000"/>
                </a:solidFill>
                <a:latin typeface="Times New Roman MT"/>
                <a:ea typeface="Times New Roman MT"/>
                <a:cs typeface="Times New Roman MT"/>
                <a:sym typeface="Times New Roman MT"/>
              </a:rPr>
              <a:t>response for a reality and its needs</a:t>
            </a:r>
          </a:p>
          <a:p>
            <a:pPr marL="0" lvl="0" indent="0" algn="just">
              <a:lnSpc>
                <a:spcPts val="2833"/>
              </a:lnSpc>
              <a:spcBef>
                <a:spcPct val="0"/>
              </a:spcBef>
            </a:pPr>
            <a:endParaRPr lang="en-US" sz="2098" u="none" spc="125" dirty="0">
              <a:solidFill>
                <a:srgbClr val="000000"/>
              </a:solidFill>
              <a:latin typeface="Times New Roman MT"/>
              <a:ea typeface="Times New Roman MT"/>
              <a:cs typeface="Times New Roman MT"/>
              <a:sym typeface="Times New Roman MT"/>
            </a:endParaRPr>
          </a:p>
          <a:p>
            <a:pPr marL="906187" lvl="2" indent="-302062"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Work Packages were defined and implemented </a:t>
            </a:r>
          </a:p>
          <a:p>
            <a:pPr marL="906187" lvl="2" indent="-302062" algn="just">
              <a:lnSpc>
                <a:spcPts val="2833"/>
              </a:lnSpc>
              <a:buFont typeface="Arial"/>
              <a:buChar char="⚬"/>
            </a:pPr>
            <a:r>
              <a:rPr lang="en-US" sz="2098" u="none" spc="125" dirty="0">
                <a:solidFill>
                  <a:srgbClr val="000000"/>
                </a:solidFill>
                <a:latin typeface="Times New Roman MT"/>
                <a:ea typeface="Times New Roman MT"/>
                <a:cs typeface="Times New Roman MT"/>
                <a:sym typeface="Times New Roman MT"/>
              </a:rPr>
              <a:t>Highlighting the importance of providing specific training in CI, as a key aspect to achieve equal access to Public Services for vulnerable populations.</a:t>
            </a:r>
          </a:p>
        </p:txBody>
      </p:sp>
      <p:sp>
        <p:nvSpPr>
          <p:cNvPr id="24" name="TextBox 24"/>
          <p:cNvSpPr txBox="1"/>
          <p:nvPr/>
        </p:nvSpPr>
        <p:spPr>
          <a:xfrm>
            <a:off x="12959342" y="2671075"/>
            <a:ext cx="3556933" cy="397924"/>
          </a:xfrm>
          <a:prstGeom prst="rect">
            <a:avLst/>
          </a:prstGeom>
        </p:spPr>
        <p:txBody>
          <a:bodyPr lIns="0" tIns="0" rIns="0" bIns="0" rtlCol="0" anchor="t">
            <a:spAutoFit/>
          </a:bodyPr>
          <a:lstStyle/>
          <a:p>
            <a:pPr marL="0" lvl="0" indent="0" algn="just">
              <a:lnSpc>
                <a:spcPts val="2850"/>
              </a:lnSpc>
              <a:spcBef>
                <a:spcPct val="0"/>
              </a:spcBef>
            </a:pPr>
            <a:r>
              <a:rPr lang="en-US" sz="2111" spc="33">
                <a:solidFill>
                  <a:srgbClr val="1C2120"/>
                </a:solidFill>
                <a:latin typeface="Times New Roman MT"/>
                <a:ea typeface="Times New Roman MT"/>
                <a:cs typeface="Times New Roman MT"/>
                <a:sym typeface="Times New Roman MT"/>
              </a:rPr>
              <a:t>WP2</a:t>
            </a:r>
          </a:p>
        </p:txBody>
      </p:sp>
      <p:sp>
        <p:nvSpPr>
          <p:cNvPr id="25" name="TextBox 25"/>
          <p:cNvSpPr txBox="1"/>
          <p:nvPr/>
        </p:nvSpPr>
        <p:spPr>
          <a:xfrm>
            <a:off x="12959342" y="5170695"/>
            <a:ext cx="3556933" cy="397924"/>
          </a:xfrm>
          <a:prstGeom prst="rect">
            <a:avLst/>
          </a:prstGeom>
        </p:spPr>
        <p:txBody>
          <a:bodyPr lIns="0" tIns="0" rIns="0" bIns="0" rtlCol="0" anchor="t">
            <a:spAutoFit/>
          </a:bodyPr>
          <a:lstStyle/>
          <a:p>
            <a:pPr marL="0" lvl="0" indent="0" algn="just">
              <a:lnSpc>
                <a:spcPts val="2850"/>
              </a:lnSpc>
              <a:spcBef>
                <a:spcPct val="0"/>
              </a:spcBef>
            </a:pPr>
            <a:r>
              <a:rPr lang="en-US" sz="2111" spc="33">
                <a:solidFill>
                  <a:srgbClr val="1C2120"/>
                </a:solidFill>
                <a:latin typeface="Times New Roman MT"/>
                <a:ea typeface="Times New Roman MT"/>
                <a:cs typeface="Times New Roman MT"/>
                <a:sym typeface="Times New Roman MT"/>
              </a:rPr>
              <a:t>WP3</a:t>
            </a:r>
          </a:p>
        </p:txBody>
      </p:sp>
      <p:sp>
        <p:nvSpPr>
          <p:cNvPr id="26" name="TextBox 26"/>
          <p:cNvSpPr txBox="1"/>
          <p:nvPr/>
        </p:nvSpPr>
        <p:spPr>
          <a:xfrm>
            <a:off x="12959342" y="7704376"/>
            <a:ext cx="3556933" cy="397924"/>
          </a:xfrm>
          <a:prstGeom prst="rect">
            <a:avLst/>
          </a:prstGeom>
        </p:spPr>
        <p:txBody>
          <a:bodyPr lIns="0" tIns="0" rIns="0" bIns="0" rtlCol="0" anchor="t">
            <a:spAutoFit/>
          </a:bodyPr>
          <a:lstStyle/>
          <a:p>
            <a:pPr marL="0" lvl="0" indent="0" algn="just">
              <a:lnSpc>
                <a:spcPts val="2850"/>
              </a:lnSpc>
              <a:spcBef>
                <a:spcPct val="0"/>
              </a:spcBef>
            </a:pPr>
            <a:r>
              <a:rPr lang="en-US" sz="2111" spc="33">
                <a:solidFill>
                  <a:srgbClr val="1C2120"/>
                </a:solidFill>
                <a:latin typeface="Times New Roman MT"/>
                <a:ea typeface="Times New Roman MT"/>
                <a:cs typeface="Times New Roman MT"/>
                <a:sym typeface="Times New Roman MT"/>
              </a:rPr>
              <a:t>WP4</a:t>
            </a:r>
          </a:p>
        </p:txBody>
      </p:sp>
      <p:sp>
        <p:nvSpPr>
          <p:cNvPr id="27" name="TextBox 27"/>
          <p:cNvSpPr txBox="1"/>
          <p:nvPr/>
        </p:nvSpPr>
        <p:spPr>
          <a:xfrm>
            <a:off x="12873288" y="3168196"/>
            <a:ext cx="3556933" cy="1131349"/>
          </a:xfrm>
          <a:prstGeom prst="rect">
            <a:avLst/>
          </a:prstGeom>
        </p:spPr>
        <p:txBody>
          <a:bodyPr lIns="0" tIns="0" rIns="0" bIns="0" rtlCol="0" anchor="t">
            <a:spAutoFit/>
          </a:bodyPr>
          <a:lstStyle/>
          <a:p>
            <a:pPr algn="just">
              <a:lnSpc>
                <a:spcPts val="2175"/>
              </a:lnSpc>
            </a:pPr>
            <a:r>
              <a:rPr lang="en-US" sz="1611" spc="25">
                <a:solidFill>
                  <a:srgbClr val="1C2120"/>
                </a:solidFill>
                <a:latin typeface="Times New Roman MT"/>
                <a:ea typeface="Times New Roman MT"/>
                <a:cs typeface="Times New Roman MT"/>
                <a:sym typeface="Times New Roman MT"/>
              </a:rPr>
              <a:t>the mapping of linguistic needs across the three southern European countries (Spain, Italy, and Greece)</a:t>
            </a:r>
          </a:p>
          <a:p>
            <a:pPr marL="0" lvl="0" indent="0" algn="just">
              <a:lnSpc>
                <a:spcPts val="2175"/>
              </a:lnSpc>
              <a:spcBef>
                <a:spcPct val="0"/>
              </a:spcBef>
            </a:pPr>
            <a:r>
              <a:rPr lang="en-US" sz="1611" spc="25">
                <a:solidFill>
                  <a:srgbClr val="1C2120"/>
                </a:solidFill>
                <a:latin typeface="Times New Roman MT"/>
                <a:ea typeface="Times New Roman MT"/>
                <a:cs typeface="Times New Roman MT"/>
                <a:sym typeface="Times New Roman MT"/>
              </a:rPr>
              <a:t>suveys &amp; interviews with stakeholders</a:t>
            </a:r>
          </a:p>
        </p:txBody>
      </p:sp>
      <p:sp>
        <p:nvSpPr>
          <p:cNvPr id="28" name="TextBox 28"/>
          <p:cNvSpPr txBox="1"/>
          <p:nvPr/>
        </p:nvSpPr>
        <p:spPr>
          <a:xfrm>
            <a:off x="12887802" y="5626884"/>
            <a:ext cx="3556933" cy="1177069"/>
          </a:xfrm>
          <a:prstGeom prst="rect">
            <a:avLst/>
          </a:prstGeom>
        </p:spPr>
        <p:txBody>
          <a:bodyPr lIns="0" tIns="0" rIns="0" bIns="0" rtlCol="0" anchor="t">
            <a:spAutoFit/>
          </a:bodyPr>
          <a:lstStyle/>
          <a:p>
            <a:pPr algn="just">
              <a:lnSpc>
                <a:spcPts val="2310"/>
              </a:lnSpc>
            </a:pPr>
            <a:r>
              <a:rPr lang="en-US" sz="1711" spc="27">
                <a:solidFill>
                  <a:srgbClr val="1C2120"/>
                </a:solidFill>
                <a:latin typeface="Times New Roman MT"/>
                <a:ea typeface="Times New Roman MT"/>
                <a:cs typeface="Times New Roman MT"/>
                <a:sym typeface="Times New Roman MT"/>
              </a:rPr>
              <a:t>material creation</a:t>
            </a:r>
          </a:p>
          <a:p>
            <a:pPr algn="just">
              <a:lnSpc>
                <a:spcPts val="2310"/>
              </a:lnSpc>
            </a:pPr>
            <a:r>
              <a:rPr lang="en-US" sz="1711" spc="27">
                <a:solidFill>
                  <a:srgbClr val="1C2120"/>
                </a:solidFill>
                <a:latin typeface="Times New Roman MT"/>
                <a:ea typeface="Times New Roman MT"/>
                <a:cs typeface="Times New Roman MT"/>
                <a:sym typeface="Times New Roman MT"/>
              </a:rPr>
              <a:t>course designing</a:t>
            </a:r>
          </a:p>
          <a:p>
            <a:pPr algn="just">
              <a:lnSpc>
                <a:spcPts val="2310"/>
              </a:lnSpc>
            </a:pPr>
            <a:r>
              <a:rPr lang="en-US" sz="1711" spc="27">
                <a:solidFill>
                  <a:srgbClr val="1C2120"/>
                </a:solidFill>
                <a:latin typeface="Times New Roman MT"/>
                <a:ea typeface="Times New Roman MT"/>
                <a:cs typeface="Times New Roman MT"/>
                <a:sym typeface="Times New Roman MT"/>
              </a:rPr>
              <a:t>pilot course</a:t>
            </a:r>
          </a:p>
          <a:p>
            <a:pPr marL="0" lvl="0" indent="0" algn="just">
              <a:lnSpc>
                <a:spcPts val="2310"/>
              </a:lnSpc>
              <a:spcBef>
                <a:spcPct val="0"/>
              </a:spcBef>
            </a:pPr>
            <a:r>
              <a:rPr lang="en-US" sz="1711" spc="27">
                <a:solidFill>
                  <a:srgbClr val="1C2120"/>
                </a:solidFill>
                <a:latin typeface="Times New Roman MT"/>
                <a:ea typeface="Times New Roman MT"/>
                <a:cs typeface="Times New Roman MT"/>
                <a:sym typeface="Times New Roman MT"/>
              </a:rPr>
              <a:t>results</a:t>
            </a:r>
          </a:p>
        </p:txBody>
      </p:sp>
      <p:sp>
        <p:nvSpPr>
          <p:cNvPr id="29" name="TextBox 29"/>
          <p:cNvSpPr txBox="1"/>
          <p:nvPr/>
        </p:nvSpPr>
        <p:spPr>
          <a:xfrm>
            <a:off x="12873288" y="8228807"/>
            <a:ext cx="3556933" cy="319819"/>
          </a:xfrm>
          <a:prstGeom prst="rect">
            <a:avLst/>
          </a:prstGeom>
        </p:spPr>
        <p:txBody>
          <a:bodyPr lIns="0" tIns="0" rIns="0" bIns="0" rtlCol="0" anchor="t">
            <a:spAutoFit/>
          </a:bodyPr>
          <a:lstStyle/>
          <a:p>
            <a:pPr marL="0" lvl="0" indent="0" algn="just">
              <a:lnSpc>
                <a:spcPts val="2310"/>
              </a:lnSpc>
              <a:spcBef>
                <a:spcPct val="0"/>
              </a:spcBef>
            </a:pPr>
            <a:r>
              <a:rPr lang="en-US" sz="1711" spc="27">
                <a:solidFill>
                  <a:srgbClr val="1C2120"/>
                </a:solidFill>
                <a:latin typeface="Times New Roman MT"/>
                <a:ea typeface="Times New Roman MT"/>
                <a:cs typeface="Times New Roman MT"/>
                <a:sym typeface="Times New Roman MT"/>
              </a:rPr>
              <a:t>online version of the course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54896" y="1188044"/>
            <a:ext cx="9578208" cy="1014529"/>
          </a:xfrm>
          <a:prstGeom prst="rect">
            <a:avLst/>
          </a:prstGeom>
        </p:spPr>
        <p:txBody>
          <a:bodyPr lIns="0" tIns="0" rIns="0" bIns="0" rtlCol="0" anchor="t">
            <a:spAutoFit/>
          </a:bodyPr>
          <a:lstStyle/>
          <a:p>
            <a:pPr algn="ctr">
              <a:lnSpc>
                <a:spcPts val="6596"/>
              </a:lnSpc>
            </a:pPr>
            <a:r>
              <a:rPr lang="en-US" sz="6800" b="1">
                <a:solidFill>
                  <a:srgbClr val="1800AD"/>
                </a:solidFill>
                <a:latin typeface="Times New Roman MT Bold"/>
                <a:ea typeface="Times New Roman MT Bold"/>
                <a:cs typeface="Times New Roman MT Bold"/>
                <a:sym typeface="Times New Roman MT Bold"/>
              </a:rPr>
              <a:t>Work Package 2</a:t>
            </a:r>
          </a:p>
        </p:txBody>
      </p:sp>
      <p:grpSp>
        <p:nvGrpSpPr>
          <p:cNvPr id="3" name="Group 3"/>
          <p:cNvGrpSpPr/>
          <p:nvPr/>
        </p:nvGrpSpPr>
        <p:grpSpPr>
          <a:xfrm>
            <a:off x="2412021" y="2734261"/>
            <a:ext cx="3605430" cy="6093889"/>
            <a:chOff x="0" y="0"/>
            <a:chExt cx="612460" cy="1035178"/>
          </a:xfrm>
        </p:grpSpPr>
        <p:sp>
          <p:nvSpPr>
            <p:cNvPr id="4" name="Freeform 4"/>
            <p:cNvSpPr/>
            <p:nvPr/>
          </p:nvSpPr>
          <p:spPr>
            <a:xfrm>
              <a:off x="0" y="0"/>
              <a:ext cx="612460" cy="1035178"/>
            </a:xfrm>
            <a:custGeom>
              <a:avLst/>
              <a:gdLst/>
              <a:ahLst/>
              <a:cxnLst/>
              <a:rect l="l" t="t" r="r" b="b"/>
              <a:pathLst>
                <a:path w="612460" h="1035178">
                  <a:moveTo>
                    <a:pt x="0" y="0"/>
                  </a:moveTo>
                  <a:lnTo>
                    <a:pt x="612460" y="0"/>
                  </a:lnTo>
                  <a:lnTo>
                    <a:pt x="612460" y="1035178"/>
                  </a:lnTo>
                  <a:lnTo>
                    <a:pt x="0" y="1035178"/>
                  </a:lnTo>
                  <a:close/>
                </a:path>
              </a:pathLst>
            </a:custGeom>
            <a:blipFill>
              <a:blip r:embed="rId2"/>
              <a:stretch>
                <a:fillRect l="-76764" r="-76764"/>
              </a:stretch>
            </a:blipFill>
          </p:spPr>
          <p:txBody>
            <a:bodyPr/>
            <a:lstStyle/>
            <a:p>
              <a:endParaRPr lang="es-ES"/>
            </a:p>
          </p:txBody>
        </p:sp>
      </p:grpSp>
      <p:grpSp>
        <p:nvGrpSpPr>
          <p:cNvPr id="5" name="Group 5"/>
          <p:cNvGrpSpPr/>
          <p:nvPr/>
        </p:nvGrpSpPr>
        <p:grpSpPr>
          <a:xfrm>
            <a:off x="6017451" y="2734261"/>
            <a:ext cx="3522204" cy="6093889"/>
            <a:chOff x="0" y="0"/>
            <a:chExt cx="1017147" cy="1759802"/>
          </a:xfrm>
        </p:grpSpPr>
        <p:sp>
          <p:nvSpPr>
            <p:cNvPr id="6" name="Freeform 6"/>
            <p:cNvSpPr/>
            <p:nvPr/>
          </p:nvSpPr>
          <p:spPr>
            <a:xfrm>
              <a:off x="0" y="0"/>
              <a:ext cx="1017147" cy="1759802"/>
            </a:xfrm>
            <a:custGeom>
              <a:avLst/>
              <a:gdLst/>
              <a:ahLst/>
              <a:cxnLst/>
              <a:rect l="l" t="t" r="r" b="b"/>
              <a:pathLst>
                <a:path w="1017147" h="1759802">
                  <a:moveTo>
                    <a:pt x="0" y="0"/>
                  </a:moveTo>
                  <a:lnTo>
                    <a:pt x="1017147" y="0"/>
                  </a:lnTo>
                  <a:lnTo>
                    <a:pt x="1017147" y="1759802"/>
                  </a:lnTo>
                  <a:lnTo>
                    <a:pt x="0" y="1759802"/>
                  </a:lnTo>
                  <a:close/>
                </a:path>
              </a:pathLst>
            </a:custGeom>
            <a:solidFill>
              <a:srgbClr val="E4F8FF"/>
            </a:solidFill>
          </p:spPr>
          <p:txBody>
            <a:bodyPr/>
            <a:lstStyle/>
            <a:p>
              <a:endParaRPr lang="es-ES"/>
            </a:p>
          </p:txBody>
        </p:sp>
        <p:sp>
          <p:nvSpPr>
            <p:cNvPr id="7" name="TextBox 7"/>
            <p:cNvSpPr txBox="1"/>
            <p:nvPr/>
          </p:nvSpPr>
          <p:spPr>
            <a:xfrm>
              <a:off x="0" y="-38100"/>
              <a:ext cx="1017147" cy="1797902"/>
            </a:xfrm>
            <a:prstGeom prst="rect">
              <a:avLst/>
            </a:prstGeom>
          </p:spPr>
          <p:txBody>
            <a:bodyPr lIns="53191" tIns="53191" rIns="53191" bIns="53191" rtlCol="0" anchor="ctr"/>
            <a:lstStyle/>
            <a:p>
              <a:pPr algn="ctr">
                <a:lnSpc>
                  <a:spcPts val="2659"/>
                </a:lnSpc>
              </a:pPr>
              <a:endParaRPr/>
            </a:p>
          </p:txBody>
        </p:sp>
      </p:grpSp>
      <p:grpSp>
        <p:nvGrpSpPr>
          <p:cNvPr id="8" name="Group 8"/>
          <p:cNvGrpSpPr/>
          <p:nvPr/>
        </p:nvGrpSpPr>
        <p:grpSpPr>
          <a:xfrm>
            <a:off x="9540329" y="2734261"/>
            <a:ext cx="3605430" cy="6093889"/>
            <a:chOff x="0" y="0"/>
            <a:chExt cx="612460" cy="1035178"/>
          </a:xfrm>
        </p:grpSpPr>
        <p:sp>
          <p:nvSpPr>
            <p:cNvPr id="9" name="Freeform 9"/>
            <p:cNvSpPr/>
            <p:nvPr/>
          </p:nvSpPr>
          <p:spPr>
            <a:xfrm>
              <a:off x="0" y="0"/>
              <a:ext cx="612460" cy="1035178"/>
            </a:xfrm>
            <a:custGeom>
              <a:avLst/>
              <a:gdLst/>
              <a:ahLst/>
              <a:cxnLst/>
              <a:rect l="l" t="t" r="r" b="b"/>
              <a:pathLst>
                <a:path w="612460" h="1035178">
                  <a:moveTo>
                    <a:pt x="0" y="0"/>
                  </a:moveTo>
                  <a:lnTo>
                    <a:pt x="612460" y="0"/>
                  </a:lnTo>
                  <a:lnTo>
                    <a:pt x="612460" y="1035178"/>
                  </a:lnTo>
                  <a:lnTo>
                    <a:pt x="0" y="1035178"/>
                  </a:lnTo>
                  <a:close/>
                </a:path>
              </a:pathLst>
            </a:custGeom>
            <a:blipFill>
              <a:blip r:embed="rId3"/>
              <a:stretch>
                <a:fillRect l="-77642" r="-77642"/>
              </a:stretch>
            </a:blipFill>
          </p:spPr>
          <p:txBody>
            <a:bodyPr/>
            <a:lstStyle/>
            <a:p>
              <a:endParaRPr lang="es-ES"/>
            </a:p>
          </p:txBody>
        </p:sp>
      </p:grpSp>
      <p:grpSp>
        <p:nvGrpSpPr>
          <p:cNvPr id="10" name="Group 10"/>
          <p:cNvGrpSpPr/>
          <p:nvPr/>
        </p:nvGrpSpPr>
        <p:grpSpPr>
          <a:xfrm>
            <a:off x="13145085" y="2734261"/>
            <a:ext cx="3522204" cy="6093889"/>
            <a:chOff x="0" y="0"/>
            <a:chExt cx="1017147" cy="1759802"/>
          </a:xfrm>
        </p:grpSpPr>
        <p:sp>
          <p:nvSpPr>
            <p:cNvPr id="11" name="Freeform 11"/>
            <p:cNvSpPr/>
            <p:nvPr/>
          </p:nvSpPr>
          <p:spPr>
            <a:xfrm>
              <a:off x="0" y="0"/>
              <a:ext cx="1017147" cy="1759802"/>
            </a:xfrm>
            <a:custGeom>
              <a:avLst/>
              <a:gdLst/>
              <a:ahLst/>
              <a:cxnLst/>
              <a:rect l="l" t="t" r="r" b="b"/>
              <a:pathLst>
                <a:path w="1017147" h="1759802">
                  <a:moveTo>
                    <a:pt x="0" y="0"/>
                  </a:moveTo>
                  <a:lnTo>
                    <a:pt x="1017147" y="0"/>
                  </a:lnTo>
                  <a:lnTo>
                    <a:pt x="1017147" y="1759802"/>
                  </a:lnTo>
                  <a:lnTo>
                    <a:pt x="0" y="1759802"/>
                  </a:lnTo>
                  <a:close/>
                </a:path>
              </a:pathLst>
            </a:custGeom>
            <a:solidFill>
              <a:srgbClr val="E4F8FF"/>
            </a:solidFill>
          </p:spPr>
          <p:txBody>
            <a:bodyPr/>
            <a:lstStyle/>
            <a:p>
              <a:endParaRPr lang="es-ES"/>
            </a:p>
          </p:txBody>
        </p:sp>
        <p:sp>
          <p:nvSpPr>
            <p:cNvPr id="12" name="TextBox 12"/>
            <p:cNvSpPr txBox="1"/>
            <p:nvPr/>
          </p:nvSpPr>
          <p:spPr>
            <a:xfrm>
              <a:off x="0" y="-38100"/>
              <a:ext cx="1017147" cy="1797902"/>
            </a:xfrm>
            <a:prstGeom prst="rect">
              <a:avLst/>
            </a:prstGeom>
          </p:spPr>
          <p:txBody>
            <a:bodyPr lIns="53191" tIns="53191" rIns="53191" bIns="53191" rtlCol="0" anchor="ctr"/>
            <a:lstStyle/>
            <a:p>
              <a:pPr algn="ctr">
                <a:lnSpc>
                  <a:spcPts val="2659"/>
                </a:lnSpc>
              </a:pPr>
              <a:endParaRPr/>
            </a:p>
          </p:txBody>
        </p:sp>
      </p:grpSp>
      <p:sp>
        <p:nvSpPr>
          <p:cNvPr id="13" name="Freeform 13"/>
          <p:cNvSpPr/>
          <p:nvPr/>
        </p:nvSpPr>
        <p:spPr>
          <a:xfrm>
            <a:off x="6380041" y="3290705"/>
            <a:ext cx="824310" cy="544045"/>
          </a:xfrm>
          <a:custGeom>
            <a:avLst/>
            <a:gdLst/>
            <a:ahLst/>
            <a:cxnLst/>
            <a:rect l="l" t="t" r="r" b="b"/>
            <a:pathLst>
              <a:path w="824310" h="544045">
                <a:moveTo>
                  <a:pt x="0" y="0"/>
                </a:moveTo>
                <a:lnTo>
                  <a:pt x="824310" y="0"/>
                </a:lnTo>
                <a:lnTo>
                  <a:pt x="824310" y="544044"/>
                </a:lnTo>
                <a:lnTo>
                  <a:pt x="0" y="544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14" name="Freeform 14"/>
          <p:cNvSpPr/>
          <p:nvPr/>
        </p:nvSpPr>
        <p:spPr>
          <a:xfrm>
            <a:off x="13507709" y="3444507"/>
            <a:ext cx="739372" cy="606285"/>
          </a:xfrm>
          <a:custGeom>
            <a:avLst/>
            <a:gdLst/>
            <a:ahLst/>
            <a:cxnLst/>
            <a:rect l="l" t="t" r="r" b="b"/>
            <a:pathLst>
              <a:path w="739372" h="606285">
                <a:moveTo>
                  <a:pt x="0" y="0"/>
                </a:moveTo>
                <a:lnTo>
                  <a:pt x="739372" y="0"/>
                </a:lnTo>
                <a:lnTo>
                  <a:pt x="739372" y="606285"/>
                </a:lnTo>
                <a:lnTo>
                  <a:pt x="0" y="606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5" name="Freeform 15"/>
          <p:cNvSpPr/>
          <p:nvPr/>
        </p:nvSpPr>
        <p:spPr>
          <a:xfrm>
            <a:off x="6380041" y="5639028"/>
            <a:ext cx="628374" cy="859716"/>
          </a:xfrm>
          <a:custGeom>
            <a:avLst/>
            <a:gdLst/>
            <a:ahLst/>
            <a:cxnLst/>
            <a:rect l="l" t="t" r="r" b="b"/>
            <a:pathLst>
              <a:path w="628374" h="859716">
                <a:moveTo>
                  <a:pt x="0" y="0"/>
                </a:moveTo>
                <a:lnTo>
                  <a:pt x="628374" y="0"/>
                </a:lnTo>
                <a:lnTo>
                  <a:pt x="628374" y="859716"/>
                </a:lnTo>
                <a:lnTo>
                  <a:pt x="0" y="8597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16" name="TextBox 16"/>
          <p:cNvSpPr txBox="1"/>
          <p:nvPr/>
        </p:nvSpPr>
        <p:spPr>
          <a:xfrm>
            <a:off x="6424247" y="4555991"/>
            <a:ext cx="2610134" cy="863962"/>
          </a:xfrm>
          <a:prstGeom prst="rect">
            <a:avLst/>
          </a:prstGeom>
        </p:spPr>
        <p:txBody>
          <a:bodyPr lIns="0" tIns="0" rIns="0" bIns="0" rtlCol="0" anchor="t">
            <a:spAutoFit/>
          </a:bodyPr>
          <a:lstStyle/>
          <a:p>
            <a:pPr marL="0" lvl="0" indent="0" algn="just">
              <a:lnSpc>
                <a:spcPts val="2224"/>
              </a:lnSpc>
              <a:spcBef>
                <a:spcPct val="0"/>
              </a:spcBef>
            </a:pPr>
            <a:r>
              <a:rPr lang="en-US" sz="1647" spc="26">
                <a:solidFill>
                  <a:srgbClr val="1C2120"/>
                </a:solidFill>
                <a:latin typeface="Times New Roman MT"/>
                <a:ea typeface="Times New Roman MT"/>
                <a:cs typeface="Times New Roman MT"/>
                <a:sym typeface="Times New Roman MT"/>
              </a:rPr>
              <a:t>Between DIALOGOS’ partners and other strategic stakeholders</a:t>
            </a:r>
          </a:p>
        </p:txBody>
      </p:sp>
      <p:sp>
        <p:nvSpPr>
          <p:cNvPr id="17" name="TextBox 17"/>
          <p:cNvSpPr txBox="1"/>
          <p:nvPr/>
        </p:nvSpPr>
        <p:spPr>
          <a:xfrm>
            <a:off x="6424247" y="4041267"/>
            <a:ext cx="2521723" cy="286849"/>
          </a:xfrm>
          <a:prstGeom prst="rect">
            <a:avLst/>
          </a:prstGeom>
        </p:spPr>
        <p:txBody>
          <a:bodyPr lIns="0" tIns="0" rIns="0" bIns="0" rtlCol="0" anchor="t">
            <a:spAutoFit/>
          </a:bodyPr>
          <a:lstStyle/>
          <a:p>
            <a:pPr algn="l">
              <a:lnSpc>
                <a:spcPts val="1983"/>
              </a:lnSpc>
            </a:pPr>
            <a:r>
              <a:rPr lang="en-US" sz="1836" b="1">
                <a:solidFill>
                  <a:srgbClr val="1C2120"/>
                </a:solidFill>
                <a:latin typeface="Times New Roman MT Bold"/>
                <a:ea typeface="Times New Roman MT Bold"/>
                <a:cs typeface="Times New Roman MT Bold"/>
                <a:sym typeface="Times New Roman MT Bold"/>
              </a:rPr>
              <a:t>Networking</a:t>
            </a:r>
          </a:p>
        </p:txBody>
      </p:sp>
      <p:sp>
        <p:nvSpPr>
          <p:cNvPr id="18" name="TextBox 18"/>
          <p:cNvSpPr txBox="1"/>
          <p:nvPr/>
        </p:nvSpPr>
        <p:spPr>
          <a:xfrm>
            <a:off x="6380041" y="7223743"/>
            <a:ext cx="2610134" cy="1140187"/>
          </a:xfrm>
          <a:prstGeom prst="rect">
            <a:avLst/>
          </a:prstGeom>
        </p:spPr>
        <p:txBody>
          <a:bodyPr lIns="0" tIns="0" rIns="0" bIns="0" rtlCol="0" anchor="t">
            <a:spAutoFit/>
          </a:bodyPr>
          <a:lstStyle/>
          <a:p>
            <a:pPr marL="0" lvl="0" indent="0" algn="just">
              <a:lnSpc>
                <a:spcPts val="2224"/>
              </a:lnSpc>
              <a:spcBef>
                <a:spcPct val="0"/>
              </a:spcBef>
            </a:pPr>
            <a:r>
              <a:rPr lang="en-US" sz="1647" spc="26">
                <a:solidFill>
                  <a:srgbClr val="1C2120"/>
                </a:solidFill>
                <a:latin typeface="Times New Roman MT"/>
                <a:ea typeface="Times New Roman MT"/>
                <a:cs typeface="Times New Roman MT"/>
                <a:sym typeface="Times New Roman MT"/>
              </a:rPr>
              <a:t>Of the programs &amp; materials currently used for PSIT or CI training in Spain, Italy, and Greece</a:t>
            </a:r>
          </a:p>
        </p:txBody>
      </p:sp>
      <p:sp>
        <p:nvSpPr>
          <p:cNvPr id="19" name="TextBox 19"/>
          <p:cNvSpPr txBox="1"/>
          <p:nvPr/>
        </p:nvSpPr>
        <p:spPr>
          <a:xfrm>
            <a:off x="6424247" y="6708294"/>
            <a:ext cx="2521723" cy="286849"/>
          </a:xfrm>
          <a:prstGeom prst="rect">
            <a:avLst/>
          </a:prstGeom>
        </p:spPr>
        <p:txBody>
          <a:bodyPr lIns="0" tIns="0" rIns="0" bIns="0" rtlCol="0" anchor="t">
            <a:spAutoFit/>
          </a:bodyPr>
          <a:lstStyle/>
          <a:p>
            <a:pPr algn="l">
              <a:lnSpc>
                <a:spcPts val="1983"/>
              </a:lnSpc>
            </a:pPr>
            <a:r>
              <a:rPr lang="en-US" sz="1836" b="1">
                <a:solidFill>
                  <a:srgbClr val="1C2120"/>
                </a:solidFill>
                <a:latin typeface="Times New Roman MT Bold"/>
                <a:ea typeface="Times New Roman MT Bold"/>
                <a:cs typeface="Times New Roman MT Bold"/>
                <a:sym typeface="Times New Roman MT Bold"/>
              </a:rPr>
              <a:t>Mapping</a:t>
            </a:r>
          </a:p>
        </p:txBody>
      </p:sp>
      <p:sp>
        <p:nvSpPr>
          <p:cNvPr id="20" name="TextBox 20"/>
          <p:cNvSpPr txBox="1"/>
          <p:nvPr/>
        </p:nvSpPr>
        <p:spPr>
          <a:xfrm>
            <a:off x="13507709" y="6677080"/>
            <a:ext cx="1260861" cy="863962"/>
          </a:xfrm>
          <a:prstGeom prst="rect">
            <a:avLst/>
          </a:prstGeom>
        </p:spPr>
        <p:txBody>
          <a:bodyPr lIns="0" tIns="0" rIns="0" bIns="0" rtlCol="0" anchor="t">
            <a:spAutoFit/>
          </a:bodyPr>
          <a:lstStyle/>
          <a:p>
            <a:pPr algn="just">
              <a:lnSpc>
                <a:spcPts val="2224"/>
              </a:lnSpc>
            </a:pPr>
            <a:r>
              <a:rPr lang="en-US" sz="1647" spc="26">
                <a:solidFill>
                  <a:srgbClr val="1C2120"/>
                </a:solidFill>
                <a:latin typeface="Times New Roman MT"/>
                <a:ea typeface="Times New Roman MT"/>
                <a:cs typeface="Times New Roman MT"/>
                <a:sym typeface="Times New Roman MT"/>
              </a:rPr>
              <a:t>165 students</a:t>
            </a:r>
          </a:p>
          <a:p>
            <a:pPr marL="0" lvl="0" indent="0" algn="just">
              <a:lnSpc>
                <a:spcPts val="2224"/>
              </a:lnSpc>
              <a:spcBef>
                <a:spcPct val="0"/>
              </a:spcBef>
            </a:pPr>
            <a:r>
              <a:rPr lang="en-US" sz="1647" spc="26">
                <a:solidFill>
                  <a:srgbClr val="1C2120"/>
                </a:solidFill>
                <a:latin typeface="Times New Roman MT"/>
                <a:ea typeface="Times New Roman MT"/>
                <a:cs typeface="Times New Roman MT"/>
                <a:sym typeface="Times New Roman MT"/>
              </a:rPr>
              <a:t>171 professionals</a:t>
            </a:r>
          </a:p>
        </p:txBody>
      </p:sp>
      <p:sp>
        <p:nvSpPr>
          <p:cNvPr id="21" name="TextBox 21"/>
          <p:cNvSpPr txBox="1"/>
          <p:nvPr/>
        </p:nvSpPr>
        <p:spPr>
          <a:xfrm>
            <a:off x="13509784" y="4318591"/>
            <a:ext cx="2521723" cy="286849"/>
          </a:xfrm>
          <a:prstGeom prst="rect">
            <a:avLst/>
          </a:prstGeom>
        </p:spPr>
        <p:txBody>
          <a:bodyPr lIns="0" tIns="0" rIns="0" bIns="0" rtlCol="0" anchor="t">
            <a:spAutoFit/>
          </a:bodyPr>
          <a:lstStyle/>
          <a:p>
            <a:pPr algn="l">
              <a:lnSpc>
                <a:spcPts val="1983"/>
              </a:lnSpc>
            </a:pPr>
            <a:r>
              <a:rPr lang="en-US" sz="1836" b="1">
                <a:solidFill>
                  <a:srgbClr val="1C2120"/>
                </a:solidFill>
                <a:latin typeface="Times New Roman MT Bold"/>
                <a:ea typeface="Times New Roman MT Bold"/>
                <a:cs typeface="Times New Roman MT Bold"/>
                <a:sym typeface="Times New Roman MT Bold"/>
              </a:rPr>
              <a:t>Surveys &amp; interviews</a:t>
            </a:r>
          </a:p>
        </p:txBody>
      </p:sp>
      <p:sp>
        <p:nvSpPr>
          <p:cNvPr id="22" name="TextBox 22"/>
          <p:cNvSpPr txBox="1"/>
          <p:nvPr/>
        </p:nvSpPr>
        <p:spPr>
          <a:xfrm>
            <a:off x="15033536" y="6686987"/>
            <a:ext cx="1352197" cy="1140187"/>
          </a:xfrm>
          <a:prstGeom prst="rect">
            <a:avLst/>
          </a:prstGeom>
        </p:spPr>
        <p:txBody>
          <a:bodyPr lIns="0" tIns="0" rIns="0" bIns="0" rtlCol="0" anchor="t">
            <a:spAutoFit/>
          </a:bodyPr>
          <a:lstStyle/>
          <a:p>
            <a:pPr algn="just">
              <a:lnSpc>
                <a:spcPts val="2224"/>
              </a:lnSpc>
            </a:pPr>
            <a:r>
              <a:rPr lang="en-US" sz="1647" spc="26">
                <a:solidFill>
                  <a:srgbClr val="1C2120"/>
                </a:solidFill>
                <a:latin typeface="Times New Roman MT"/>
                <a:ea typeface="Times New Roman MT"/>
                <a:cs typeface="Times New Roman MT"/>
                <a:sym typeface="Times New Roman MT"/>
              </a:rPr>
              <a:t>24 interviews conducted</a:t>
            </a:r>
          </a:p>
          <a:p>
            <a:pPr marL="0" lvl="0" indent="0" algn="just">
              <a:lnSpc>
                <a:spcPts val="2224"/>
              </a:lnSpc>
              <a:spcBef>
                <a:spcPct val="0"/>
              </a:spcBef>
            </a:pPr>
            <a:r>
              <a:rPr lang="en-US" sz="1647" spc="26">
                <a:solidFill>
                  <a:srgbClr val="1C2120"/>
                </a:solidFill>
                <a:latin typeface="Times New Roman MT"/>
                <a:ea typeface="Times New Roman MT"/>
                <a:cs typeface="Times New Roman MT"/>
                <a:sym typeface="Times New Roman MT"/>
              </a:rPr>
              <a:t>Students &amp; professionals</a:t>
            </a:r>
          </a:p>
        </p:txBody>
      </p:sp>
      <p:sp>
        <p:nvSpPr>
          <p:cNvPr id="23" name="TextBox 23"/>
          <p:cNvSpPr txBox="1"/>
          <p:nvPr/>
        </p:nvSpPr>
        <p:spPr>
          <a:xfrm>
            <a:off x="13507709" y="4724854"/>
            <a:ext cx="2767645" cy="789667"/>
          </a:xfrm>
          <a:prstGeom prst="rect">
            <a:avLst/>
          </a:prstGeom>
        </p:spPr>
        <p:txBody>
          <a:bodyPr lIns="0" tIns="0" rIns="0" bIns="0" rtlCol="0" anchor="t">
            <a:spAutoFit/>
          </a:bodyPr>
          <a:lstStyle/>
          <a:p>
            <a:pPr marL="0" lvl="0" indent="0" algn="just">
              <a:lnSpc>
                <a:spcPts val="2089"/>
              </a:lnSpc>
              <a:spcBef>
                <a:spcPct val="0"/>
              </a:spcBef>
            </a:pPr>
            <a:r>
              <a:rPr lang="en-US" sz="1547" spc="24">
                <a:solidFill>
                  <a:srgbClr val="1C2120"/>
                </a:solidFill>
                <a:latin typeface="Times New Roman MT"/>
                <a:ea typeface="Times New Roman MT"/>
                <a:cs typeface="Times New Roman MT"/>
                <a:sym typeface="Times New Roman MT"/>
              </a:rPr>
              <a:t>Gather information about LLDs0 needs, PSIT and CI practices</a:t>
            </a:r>
          </a:p>
        </p:txBody>
      </p:sp>
      <p:sp>
        <p:nvSpPr>
          <p:cNvPr id="24" name="TextBox 24"/>
          <p:cNvSpPr txBox="1"/>
          <p:nvPr/>
        </p:nvSpPr>
        <p:spPr>
          <a:xfrm>
            <a:off x="13507709" y="5603568"/>
            <a:ext cx="2878025" cy="863962"/>
          </a:xfrm>
          <a:prstGeom prst="rect">
            <a:avLst/>
          </a:prstGeom>
        </p:spPr>
        <p:txBody>
          <a:bodyPr lIns="0" tIns="0" rIns="0" bIns="0" rtlCol="0" anchor="t">
            <a:spAutoFit/>
          </a:bodyPr>
          <a:lstStyle/>
          <a:p>
            <a:pPr marL="0" lvl="0" indent="0" algn="just">
              <a:lnSpc>
                <a:spcPts val="2224"/>
              </a:lnSpc>
              <a:spcBef>
                <a:spcPct val="0"/>
              </a:spcBef>
            </a:pPr>
            <a:r>
              <a:rPr lang="en-US" sz="1647" spc="26">
                <a:solidFill>
                  <a:srgbClr val="1C2120"/>
                </a:solidFill>
                <a:latin typeface="Times New Roman MT"/>
                <a:ea typeface="Times New Roman MT"/>
                <a:cs typeface="Times New Roman MT"/>
                <a:sym typeface="Times New Roman MT"/>
              </a:rPr>
              <a:t>18-35 y/o LLD speakers working in the field or in training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97355" y="655510"/>
            <a:ext cx="10693291" cy="689229"/>
          </a:xfrm>
          <a:prstGeom prst="rect">
            <a:avLst/>
          </a:prstGeom>
        </p:spPr>
        <p:txBody>
          <a:bodyPr lIns="0" tIns="0" rIns="0" bIns="0" rtlCol="0" anchor="t">
            <a:spAutoFit/>
          </a:bodyPr>
          <a:lstStyle/>
          <a:p>
            <a:pPr algn="ctr">
              <a:lnSpc>
                <a:spcPts val="4788"/>
              </a:lnSpc>
            </a:pPr>
            <a:r>
              <a:rPr lang="en-US" sz="4200" b="1">
                <a:solidFill>
                  <a:srgbClr val="1800AD"/>
                </a:solidFill>
                <a:latin typeface="Times New Roman MT Bold"/>
                <a:ea typeface="Times New Roman MT Bold"/>
                <a:cs typeface="Times New Roman MT Bold"/>
                <a:sym typeface="Times New Roman MT Bold"/>
              </a:rPr>
              <a:t>Surveys: results from students&amp;professionals</a:t>
            </a:r>
          </a:p>
        </p:txBody>
      </p:sp>
      <p:pic>
        <p:nvPicPr>
          <p:cNvPr id="3" name="Picture 3"/>
          <p:cNvPicPr>
            <a:picLocks noChangeAspect="1"/>
          </p:cNvPicPr>
          <p:nvPr/>
        </p:nvPicPr>
        <p:blipFill>
          <a:blip r:embed="rId2"/>
          <a:stretch>
            <a:fillRect/>
          </a:stretch>
        </p:blipFill>
        <p:spPr>
          <a:xfrm>
            <a:off x="8957376" y="2335860"/>
            <a:ext cx="9381725" cy="7118611"/>
          </a:xfrm>
          <a:prstGeom prst="rect">
            <a:avLst/>
          </a:prstGeom>
        </p:spPr>
      </p:pic>
      <p:pic>
        <p:nvPicPr>
          <p:cNvPr id="4" name="Picture 4"/>
          <p:cNvPicPr>
            <a:picLocks noChangeAspect="1"/>
          </p:cNvPicPr>
          <p:nvPr/>
        </p:nvPicPr>
        <p:blipFill>
          <a:blip r:embed="rId3"/>
          <a:stretch>
            <a:fillRect/>
          </a:stretch>
        </p:blipFill>
        <p:spPr>
          <a:xfrm>
            <a:off x="418430" y="2335860"/>
            <a:ext cx="9381725" cy="7118611"/>
          </a:xfrm>
          <a:prstGeom prst="rect">
            <a:avLst/>
          </a:prstGeom>
        </p:spPr>
      </p:pic>
      <p:sp>
        <p:nvSpPr>
          <p:cNvPr id="5" name="TextBox 5"/>
          <p:cNvSpPr txBox="1"/>
          <p:nvPr/>
        </p:nvSpPr>
        <p:spPr>
          <a:xfrm>
            <a:off x="4414502" y="2106423"/>
            <a:ext cx="3865053" cy="345153"/>
          </a:xfrm>
          <a:prstGeom prst="rect">
            <a:avLst/>
          </a:prstGeom>
        </p:spPr>
        <p:txBody>
          <a:bodyPr lIns="0" tIns="0" rIns="0" bIns="0" rtlCol="0" anchor="t">
            <a:spAutoFit/>
          </a:bodyPr>
          <a:lstStyle/>
          <a:p>
            <a:pPr algn="just">
              <a:lnSpc>
                <a:spcPts val="2540"/>
              </a:lnSpc>
            </a:pPr>
            <a:r>
              <a:rPr lang="en-US" sz="1881" b="1" spc="112">
                <a:solidFill>
                  <a:srgbClr val="1800AD"/>
                </a:solidFill>
                <a:latin typeface="Times New Roman MT Bold"/>
                <a:ea typeface="Times New Roman MT Bold"/>
                <a:cs typeface="Times New Roman MT Bold"/>
                <a:sym typeface="Times New Roman MT Bold"/>
              </a:rPr>
              <a:t>Students (%)</a:t>
            </a:r>
          </a:p>
        </p:txBody>
      </p:sp>
      <p:sp>
        <p:nvSpPr>
          <p:cNvPr id="6" name="TextBox 6"/>
          <p:cNvSpPr txBox="1"/>
          <p:nvPr/>
        </p:nvSpPr>
        <p:spPr>
          <a:xfrm>
            <a:off x="12848622" y="2105767"/>
            <a:ext cx="3865053" cy="345153"/>
          </a:xfrm>
          <a:prstGeom prst="rect">
            <a:avLst/>
          </a:prstGeom>
        </p:spPr>
        <p:txBody>
          <a:bodyPr lIns="0" tIns="0" rIns="0" bIns="0" rtlCol="0" anchor="t">
            <a:spAutoFit/>
          </a:bodyPr>
          <a:lstStyle/>
          <a:p>
            <a:pPr algn="just">
              <a:lnSpc>
                <a:spcPts val="2540"/>
              </a:lnSpc>
            </a:pPr>
            <a:r>
              <a:rPr lang="en-US" sz="1881" b="1" spc="112">
                <a:solidFill>
                  <a:srgbClr val="1800AD"/>
                </a:solidFill>
                <a:latin typeface="Times New Roman MT Bold"/>
                <a:ea typeface="Times New Roman MT Bold"/>
                <a:cs typeface="Times New Roman MT Bold"/>
                <a:sym typeface="Times New Roman MT Bold"/>
              </a:rPr>
              <a:t>Professionals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4473" y="504075"/>
            <a:ext cx="8208129" cy="950774"/>
          </a:xfrm>
          <a:prstGeom prst="rect">
            <a:avLst/>
          </a:prstGeom>
        </p:spPr>
        <p:txBody>
          <a:bodyPr lIns="0" tIns="0" rIns="0" bIns="0" rtlCol="0" anchor="t">
            <a:spAutoFit/>
          </a:bodyPr>
          <a:lstStyle/>
          <a:p>
            <a:pPr algn="ctr">
              <a:lnSpc>
                <a:spcPts val="6550"/>
              </a:lnSpc>
            </a:pPr>
            <a:r>
              <a:rPr lang="en-US" sz="5746" b="1">
                <a:solidFill>
                  <a:srgbClr val="1800AD"/>
                </a:solidFill>
                <a:latin typeface="Times New Roman MT Bold"/>
                <a:ea typeface="Times New Roman MT Bold"/>
                <a:cs typeface="Times New Roman MT Bold"/>
                <a:sym typeface="Times New Roman MT Bold"/>
              </a:rPr>
              <a:t>Student’s survey</a:t>
            </a:r>
          </a:p>
        </p:txBody>
      </p:sp>
      <p:sp>
        <p:nvSpPr>
          <p:cNvPr id="3" name="TextBox 3"/>
          <p:cNvSpPr txBox="1"/>
          <p:nvPr/>
        </p:nvSpPr>
        <p:spPr>
          <a:xfrm>
            <a:off x="5144473" y="1468183"/>
            <a:ext cx="7999053" cy="758952"/>
          </a:xfrm>
          <a:prstGeom prst="rect">
            <a:avLst/>
          </a:prstGeom>
        </p:spPr>
        <p:txBody>
          <a:bodyPr lIns="0" tIns="0" rIns="0" bIns="0" rtlCol="0" anchor="t">
            <a:spAutoFit/>
          </a:bodyPr>
          <a:lstStyle/>
          <a:p>
            <a:pPr algn="ctr">
              <a:lnSpc>
                <a:spcPts val="5244"/>
              </a:lnSpc>
            </a:pPr>
            <a:r>
              <a:rPr lang="en-US" sz="4600" b="1">
                <a:solidFill>
                  <a:srgbClr val="1C2120"/>
                </a:solidFill>
                <a:latin typeface="Times New Roman MT Bold"/>
                <a:ea typeface="Times New Roman MT Bold"/>
                <a:cs typeface="Times New Roman MT Bold"/>
                <a:sym typeface="Times New Roman MT Bold"/>
              </a:rPr>
              <a:t>LLDs spoken</a:t>
            </a:r>
          </a:p>
        </p:txBody>
      </p:sp>
      <p:grpSp>
        <p:nvGrpSpPr>
          <p:cNvPr id="4" name="Group 4"/>
          <p:cNvGrpSpPr/>
          <p:nvPr/>
        </p:nvGrpSpPr>
        <p:grpSpPr>
          <a:xfrm>
            <a:off x="0" y="8955655"/>
            <a:ext cx="18288000" cy="2584729"/>
            <a:chOff x="0" y="0"/>
            <a:chExt cx="4816593" cy="680752"/>
          </a:xfrm>
        </p:grpSpPr>
        <p:sp>
          <p:nvSpPr>
            <p:cNvPr id="5" name="Freeform 5"/>
            <p:cNvSpPr/>
            <p:nvPr/>
          </p:nvSpPr>
          <p:spPr>
            <a:xfrm>
              <a:off x="0" y="0"/>
              <a:ext cx="4816592" cy="680752"/>
            </a:xfrm>
            <a:custGeom>
              <a:avLst/>
              <a:gdLst/>
              <a:ahLst/>
              <a:cxnLst/>
              <a:rect l="l" t="t" r="r" b="b"/>
              <a:pathLst>
                <a:path w="4816592" h="680752">
                  <a:moveTo>
                    <a:pt x="0" y="0"/>
                  </a:moveTo>
                  <a:lnTo>
                    <a:pt x="4816592" y="0"/>
                  </a:lnTo>
                  <a:lnTo>
                    <a:pt x="4816592" y="680752"/>
                  </a:lnTo>
                  <a:lnTo>
                    <a:pt x="0" y="680752"/>
                  </a:lnTo>
                  <a:close/>
                </a:path>
              </a:pathLst>
            </a:custGeom>
            <a:solidFill>
              <a:srgbClr val="E4F8FF"/>
            </a:solidFill>
          </p:spPr>
          <p:txBody>
            <a:bodyPr/>
            <a:lstStyle/>
            <a:p>
              <a:endParaRPr lang="es-ES"/>
            </a:p>
          </p:txBody>
        </p:sp>
        <p:sp>
          <p:nvSpPr>
            <p:cNvPr id="6" name="TextBox 6"/>
            <p:cNvSpPr txBox="1"/>
            <p:nvPr/>
          </p:nvSpPr>
          <p:spPr>
            <a:xfrm>
              <a:off x="0" y="-47625"/>
              <a:ext cx="4816593" cy="728377"/>
            </a:xfrm>
            <a:prstGeom prst="rect">
              <a:avLst/>
            </a:prstGeom>
          </p:spPr>
          <p:txBody>
            <a:bodyPr lIns="50800" tIns="50800" rIns="50800" bIns="50800" rtlCol="0" anchor="ctr"/>
            <a:lstStyle/>
            <a:p>
              <a:pPr algn="ctr">
                <a:lnSpc>
                  <a:spcPts val="2479"/>
                </a:lnSpc>
              </a:pPr>
              <a:endParaRPr/>
            </a:p>
          </p:txBody>
        </p:sp>
      </p:grpSp>
      <p:graphicFrame>
        <p:nvGraphicFramePr>
          <p:cNvPr id="7" name="Table 7"/>
          <p:cNvGraphicFramePr>
            <a:graphicFrameLocks noGrp="1"/>
          </p:cNvGraphicFramePr>
          <p:nvPr/>
        </p:nvGraphicFramePr>
        <p:xfrm>
          <a:off x="5023866" y="3375388"/>
          <a:ext cx="8119660" cy="5390184"/>
        </p:xfrm>
        <a:graphic>
          <a:graphicData uri="http://schemas.openxmlformats.org/drawingml/2006/table">
            <a:tbl>
              <a:tblPr/>
              <a:tblGrid>
                <a:gridCol w="2220036">
                  <a:extLst>
                    <a:ext uri="{9D8B030D-6E8A-4147-A177-3AD203B41FA5}">
                      <a16:colId xmlns:a16="http://schemas.microsoft.com/office/drawing/2014/main" val="20000"/>
                    </a:ext>
                  </a:extLst>
                </a:gridCol>
                <a:gridCol w="3083442">
                  <a:extLst>
                    <a:ext uri="{9D8B030D-6E8A-4147-A177-3AD203B41FA5}">
                      <a16:colId xmlns:a16="http://schemas.microsoft.com/office/drawing/2014/main" val="20001"/>
                    </a:ext>
                  </a:extLst>
                </a:gridCol>
                <a:gridCol w="2816182">
                  <a:extLst>
                    <a:ext uri="{9D8B030D-6E8A-4147-A177-3AD203B41FA5}">
                      <a16:colId xmlns:a16="http://schemas.microsoft.com/office/drawing/2014/main" val="20002"/>
                    </a:ext>
                  </a:extLst>
                </a:gridCol>
              </a:tblGrid>
              <a:tr h="5390184">
                <a:tc>
                  <a:txBody>
                    <a:bodyPr/>
                    <a:lstStyle/>
                    <a:p>
                      <a:pPr algn="l">
                        <a:lnSpc>
                          <a:spcPts val="2380"/>
                        </a:lnSpc>
                        <a:defRPr/>
                      </a:pPr>
                      <a:r>
                        <a:rPr lang="en-US" sz="1700">
                          <a:solidFill>
                            <a:srgbClr val="000000"/>
                          </a:solidFill>
                          <a:latin typeface="Times New Roman MT"/>
                          <a:ea typeface="Times New Roman MT"/>
                          <a:cs typeface="Times New Roman MT"/>
                          <a:sym typeface="Times New Roman MT"/>
                        </a:rPr>
                        <a:t>Arabic (Classic, Darija, Morocco), Bambara, Bassa, Bétlé, Bromen, Bubí, Bulgarian, Bulu, French Creole, Dinla, Edo, Efik, Eton, Éwé, Ewondo, Fang, Georgian, Hassania, Ibibio, Malinke, Mondingo, Peul, Pidgin, Polish, Rifeño, Sous Sous, Swahili, Yomba, Wolof.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ts val="2379"/>
                        </a:lnSpc>
                        <a:defRPr/>
                      </a:pPr>
                      <a:r>
                        <a:rPr lang="en-US" sz="1699">
                          <a:solidFill>
                            <a:srgbClr val="000000"/>
                          </a:solidFill>
                          <a:latin typeface="Times New Roman MT"/>
                          <a:ea typeface="Times New Roman MT"/>
                          <a:cs typeface="Times New Roman MT"/>
                          <a:sym typeface="Times New Roman MT"/>
                        </a:rPr>
                        <a:t>Albanian, Arabic (including “Tunisian dialect” as it was written in a specific answer, Morocco Arabic, specifying “Darija”), Cape Verdean Creole, Chinese (in one case out of four specifying Cantonese), Greek, Koniake, Pidgin English, Romanian, Ukrainian, Yoruba, Wolof.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ts val="2379"/>
                        </a:lnSpc>
                        <a:defRPr/>
                      </a:pPr>
                      <a:endParaRPr lang="en-US" sz="1100"/>
                    </a:p>
                    <a:p>
                      <a:pPr algn="just">
                        <a:lnSpc>
                          <a:spcPts val="2379"/>
                        </a:lnSpc>
                      </a:pPr>
                      <a:r>
                        <a:rPr lang="en-US" sz="1699">
                          <a:solidFill>
                            <a:srgbClr val="000000"/>
                          </a:solidFill>
                          <a:latin typeface="Times New Roman MT"/>
                          <a:ea typeface="Times New Roman MT"/>
                          <a:cs typeface="Times New Roman MT"/>
                          <a:sym typeface="Times New Roman MT"/>
                        </a:rPr>
                        <a:t>Albanian, Arabic, Finnish, Romanian, </a:t>
                      </a:r>
                    </a:p>
                    <a:p>
                      <a:pPr algn="just">
                        <a:lnSpc>
                          <a:spcPts val="2379"/>
                        </a:lnSpc>
                      </a:pPr>
                      <a:r>
                        <a:rPr lang="en-US" sz="1699">
                          <a:solidFill>
                            <a:srgbClr val="000000"/>
                          </a:solidFill>
                          <a:latin typeface="Times New Roman MT"/>
                          <a:ea typeface="Times New Roman MT"/>
                          <a:cs typeface="Times New Roman MT"/>
                          <a:sym typeface="Times New Roman MT"/>
                        </a:rPr>
                        <a:t>Russian, Sinhala, Tamil. </a:t>
                      </a:r>
                    </a:p>
                    <a:p>
                      <a:pPr algn="just">
                        <a:lnSpc>
                          <a:spcPts val="2379"/>
                        </a:lnSpc>
                      </a:pPr>
                      <a:endParaRPr lang="en-US" sz="1699">
                        <a:solidFill>
                          <a:srgbClr val="000000"/>
                        </a:solidFill>
                        <a:latin typeface="Times New Roman MT"/>
                        <a:ea typeface="Times New Roman MT"/>
                        <a:cs typeface="Times New Roman MT"/>
                        <a:sym typeface="Times New Roman MT"/>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5023866" y="2699113"/>
          <a:ext cx="8119660" cy="657225"/>
        </p:xfrm>
        <a:graphic>
          <a:graphicData uri="http://schemas.openxmlformats.org/drawingml/2006/table">
            <a:tbl>
              <a:tblPr/>
              <a:tblGrid>
                <a:gridCol w="2220036">
                  <a:extLst>
                    <a:ext uri="{9D8B030D-6E8A-4147-A177-3AD203B41FA5}">
                      <a16:colId xmlns:a16="http://schemas.microsoft.com/office/drawing/2014/main" val="20000"/>
                    </a:ext>
                  </a:extLst>
                </a:gridCol>
                <a:gridCol w="3083442">
                  <a:extLst>
                    <a:ext uri="{9D8B030D-6E8A-4147-A177-3AD203B41FA5}">
                      <a16:colId xmlns:a16="http://schemas.microsoft.com/office/drawing/2014/main" val="20001"/>
                    </a:ext>
                  </a:extLst>
                </a:gridCol>
                <a:gridCol w="2816182">
                  <a:extLst>
                    <a:ext uri="{9D8B030D-6E8A-4147-A177-3AD203B41FA5}">
                      <a16:colId xmlns:a16="http://schemas.microsoft.com/office/drawing/2014/main" val="20002"/>
                    </a:ext>
                  </a:extLst>
                </a:gridCol>
              </a:tblGrid>
              <a:tr h="657225">
                <a:tc>
                  <a:txBody>
                    <a:bodyPr/>
                    <a:lstStyle/>
                    <a:p>
                      <a:pPr algn="l">
                        <a:lnSpc>
                          <a:spcPts val="2379"/>
                        </a:lnSpc>
                        <a:defRPr/>
                      </a:pPr>
                      <a:r>
                        <a:rPr lang="en-US" sz="1699" b="1">
                          <a:solidFill>
                            <a:srgbClr val="000000"/>
                          </a:solidFill>
                          <a:latin typeface="Times New Roman MT Condensed Bold"/>
                          <a:ea typeface="Times New Roman MT Condensed Bold"/>
                          <a:cs typeface="Times New Roman MT Condensed Bold"/>
                          <a:sym typeface="Times New Roman MT Condensed Bold"/>
                        </a:rPr>
                        <a:t>Spain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b="1">
                          <a:solidFill>
                            <a:srgbClr val="000000"/>
                          </a:solidFill>
                          <a:latin typeface="Times New Roman MT Bold"/>
                          <a:ea typeface="Times New Roman MT Bold"/>
                          <a:cs typeface="Times New Roman MT Bold"/>
                          <a:sym typeface="Times New Roman MT Bold"/>
                        </a:rPr>
                        <a:t>Italy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b="1">
                          <a:solidFill>
                            <a:srgbClr val="000000"/>
                          </a:solidFill>
                          <a:latin typeface="Times New Roman MT Bold"/>
                          <a:ea typeface="Times New Roman MT Bold"/>
                          <a:cs typeface="Times New Roman MT Bold"/>
                          <a:sym typeface="Times New Roman MT Bold"/>
                        </a:rPr>
                        <a:t>Greece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Freeform 9"/>
          <p:cNvSpPr/>
          <p:nvPr/>
        </p:nvSpPr>
        <p:spPr>
          <a:xfrm>
            <a:off x="3938916" y="759211"/>
            <a:ext cx="1751034" cy="1391276"/>
          </a:xfrm>
          <a:custGeom>
            <a:avLst/>
            <a:gdLst/>
            <a:ahLst/>
            <a:cxnLst/>
            <a:rect l="l" t="t" r="r" b="b"/>
            <a:pathLst>
              <a:path w="1751034" h="1391276">
                <a:moveTo>
                  <a:pt x="0" y="0"/>
                </a:moveTo>
                <a:lnTo>
                  <a:pt x="1751033" y="0"/>
                </a:lnTo>
                <a:lnTo>
                  <a:pt x="1751033" y="1391275"/>
                </a:lnTo>
                <a:lnTo>
                  <a:pt x="0" y="1391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4473" y="504075"/>
            <a:ext cx="8208129" cy="950774"/>
          </a:xfrm>
          <a:prstGeom prst="rect">
            <a:avLst/>
          </a:prstGeom>
        </p:spPr>
        <p:txBody>
          <a:bodyPr lIns="0" tIns="0" rIns="0" bIns="0" rtlCol="0" anchor="t">
            <a:spAutoFit/>
          </a:bodyPr>
          <a:lstStyle/>
          <a:p>
            <a:pPr algn="ctr">
              <a:lnSpc>
                <a:spcPts val="6550"/>
              </a:lnSpc>
            </a:pPr>
            <a:r>
              <a:rPr lang="en-US" sz="5746" b="1">
                <a:solidFill>
                  <a:srgbClr val="1800AD"/>
                </a:solidFill>
                <a:latin typeface="Times New Roman MT Bold"/>
                <a:ea typeface="Times New Roman MT Bold"/>
                <a:cs typeface="Times New Roman MT Bold"/>
                <a:sym typeface="Times New Roman MT Bold"/>
              </a:rPr>
              <a:t>Professional’s survey</a:t>
            </a:r>
          </a:p>
        </p:txBody>
      </p:sp>
      <p:pic>
        <p:nvPicPr>
          <p:cNvPr id="3" name="Picture 3"/>
          <p:cNvPicPr>
            <a:picLocks noChangeAspect="1"/>
          </p:cNvPicPr>
          <p:nvPr/>
        </p:nvPicPr>
        <p:blipFill>
          <a:blip r:embed="rId2"/>
          <a:stretch>
            <a:fillRect/>
          </a:stretch>
        </p:blipFill>
        <p:spPr>
          <a:xfrm>
            <a:off x="1530399" y="912701"/>
            <a:ext cx="15370564" cy="10385831"/>
          </a:xfrm>
          <a:prstGeom prst="rect">
            <a:avLst/>
          </a:prstGeom>
        </p:spPr>
      </p:pic>
      <p:sp>
        <p:nvSpPr>
          <p:cNvPr id="4" name="TextBox 4"/>
          <p:cNvSpPr txBox="1"/>
          <p:nvPr/>
        </p:nvSpPr>
        <p:spPr>
          <a:xfrm>
            <a:off x="5144473" y="1468183"/>
            <a:ext cx="7999053" cy="758952"/>
          </a:xfrm>
          <a:prstGeom prst="rect">
            <a:avLst/>
          </a:prstGeom>
        </p:spPr>
        <p:txBody>
          <a:bodyPr lIns="0" tIns="0" rIns="0" bIns="0" rtlCol="0" anchor="t">
            <a:spAutoFit/>
          </a:bodyPr>
          <a:lstStyle/>
          <a:p>
            <a:pPr algn="ctr">
              <a:lnSpc>
                <a:spcPts val="5244"/>
              </a:lnSpc>
            </a:pPr>
            <a:r>
              <a:rPr lang="en-US" sz="4600" b="1">
                <a:solidFill>
                  <a:srgbClr val="1C2120"/>
                </a:solidFill>
                <a:latin typeface="Times New Roman MT Bold"/>
                <a:ea typeface="Times New Roman MT Bold"/>
                <a:cs typeface="Times New Roman MT Bold"/>
                <a:sym typeface="Times New Roman MT Bold"/>
              </a:rPr>
              <a:t>Least effective strategies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1579</Words>
  <Application>Microsoft Macintosh PowerPoint</Application>
  <PresentationFormat>Personalizado</PresentationFormat>
  <Paragraphs>243</Paragraphs>
  <Slides>24</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24</vt:i4>
      </vt:variant>
    </vt:vector>
  </HeadingPairs>
  <TitlesOfParts>
    <vt:vector size="35" baseType="lpstr">
      <vt:lpstr>Times New Roman MT Italics</vt:lpstr>
      <vt:lpstr>Times New Roman MT</vt:lpstr>
      <vt:lpstr>Arial</vt:lpstr>
      <vt:lpstr>Times New Roman MT Condensed Bold</vt:lpstr>
      <vt:lpstr>Times New Roman MT Semi-Bold</vt:lpstr>
      <vt:lpstr>Times New Roman MT Bold</vt:lpstr>
      <vt:lpstr>Open Sans 1 Bold</vt:lpstr>
      <vt:lpstr>Open Sans 2 Bold</vt:lpstr>
      <vt:lpstr>Open Sans 2</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Interpreting and Languages of Lesser Diffusion: The Erasmus+ Project DIALOGOS.</dc:title>
  <cp:lastModifiedBy>Carmen Pena Díaz Díaz M</cp:lastModifiedBy>
  <cp:revision>2</cp:revision>
  <dcterms:created xsi:type="dcterms:W3CDTF">2006-08-16T00:00:00Z</dcterms:created>
  <dcterms:modified xsi:type="dcterms:W3CDTF">2025-10-08T08:03:51Z</dcterms:modified>
  <dc:identifier>DAG1BG6nISU</dc:identifier>
</cp:coreProperties>
</file>