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302" r:id="rId5"/>
    <p:sldId id="260" r:id="rId6"/>
    <p:sldId id="263" r:id="rId7"/>
    <p:sldId id="264" r:id="rId8"/>
    <p:sldId id="273" r:id="rId9"/>
    <p:sldId id="274" r:id="rId10"/>
    <p:sldId id="284" r:id="rId11"/>
    <p:sldId id="279" r:id="rId12"/>
    <p:sldId id="281" r:id="rId13"/>
    <p:sldId id="283" r:id="rId14"/>
    <p:sldId id="285" r:id="rId15"/>
    <p:sldId id="286" r:id="rId16"/>
    <p:sldId id="297" r:id="rId17"/>
    <p:sldId id="300" r:id="rId18"/>
    <p:sldId id="291" r:id="rId19"/>
    <p:sldId id="289" r:id="rId20"/>
    <p:sldId id="292" r:id="rId21"/>
    <p:sldId id="294" r:id="rId22"/>
  </p:sldIdLst>
  <p:sldSz cx="18288000" cy="10287000"/>
  <p:notesSz cx="10287000" cy="1828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762"/>
  </p:normalViewPr>
  <p:slideViewPr>
    <p:cSldViewPr>
      <p:cViewPr varScale="1">
        <p:scale>
          <a:sx n="78" d="100"/>
          <a:sy n="78" d="100"/>
        </p:scale>
        <p:origin x="704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2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826621" y="0"/>
            <a:ext cx="4457700" cy="9172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65FFE-76CE-42A5-AB4C-6B6F661A1056}" type="datetimeFigureOut">
              <a:rPr lang="es-ES" smtClean="0"/>
              <a:t>3/7/25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341313" y="2286000"/>
            <a:ext cx="10971213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28700" y="8802512"/>
            <a:ext cx="8229600" cy="7199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7370780"/>
            <a:ext cx="4457700" cy="917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826621" y="17370780"/>
            <a:ext cx="4457700" cy="917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8F3BD-BA15-4069-A9E8-FD93DE5618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50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8F3BD-BA15-4069-A9E8-FD93DE56182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69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AE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497473"/>
            <a:ext cx="7954009" cy="204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1" i="1">
                <a:solidFill>
                  <a:srgbClr val="0E456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E45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E45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E45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1">
                <a:solidFill>
                  <a:srgbClr val="0E456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E45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E45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E45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1">
                <a:solidFill>
                  <a:srgbClr val="0E456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E45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E45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7256" y="5656006"/>
            <a:ext cx="5810249" cy="37147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06942" y="1696013"/>
            <a:ext cx="5819774" cy="37147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899" y="1696013"/>
            <a:ext cx="5819774" cy="371474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88864" y="5656006"/>
            <a:ext cx="5810249" cy="37147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1">
                <a:solidFill>
                  <a:srgbClr val="0E456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E45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E45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E45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E45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497473"/>
            <a:ext cx="11533505" cy="204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1" i="1">
                <a:solidFill>
                  <a:srgbClr val="0E456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1505" y="3452614"/>
            <a:ext cx="7872730" cy="4654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E45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6056516" y="9751803"/>
            <a:ext cx="1993900" cy="302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0E45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434123" y="9751803"/>
            <a:ext cx="2854325" cy="302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0E45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2.png"/><Relationship Id="rId7" Type="http://schemas.openxmlformats.org/officeDocument/2006/relationships/image" Target="../media/image28.jpg"/><Relationship Id="rId12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png"/><Relationship Id="rId7" Type="http://schemas.openxmlformats.org/officeDocument/2006/relationships/image" Target="../media/image3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1.png"/><Relationship Id="rId4" Type="http://schemas.openxmlformats.org/officeDocument/2006/relationships/image" Target="../media/image23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.png"/><Relationship Id="rId15" Type="http://schemas.openxmlformats.org/officeDocument/2006/relationships/image" Target="../media/image10.png"/><Relationship Id="rId10" Type="http://schemas.openxmlformats.org/officeDocument/2006/relationships/image" Target="../media/image37.png"/><Relationship Id="rId4" Type="http://schemas.openxmlformats.org/officeDocument/2006/relationships/image" Target="../media/image23.png"/><Relationship Id="rId9" Type="http://schemas.openxmlformats.org/officeDocument/2006/relationships/image" Target="../media/image36.png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pn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5.png"/><Relationship Id="rId7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7.png"/><Relationship Id="rId10" Type="http://schemas.openxmlformats.org/officeDocument/2006/relationships/image" Target="../media/image10.png"/><Relationship Id="rId4" Type="http://schemas.openxmlformats.org/officeDocument/2006/relationships/image" Target="../media/image46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5.png"/><Relationship Id="rId7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7.png"/><Relationship Id="rId10" Type="http://schemas.openxmlformats.org/officeDocument/2006/relationships/image" Target="../media/image10.png"/><Relationship Id="rId4" Type="http://schemas.openxmlformats.org/officeDocument/2006/relationships/image" Target="../media/image46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5.png"/><Relationship Id="rId7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0.png"/><Relationship Id="rId5" Type="http://schemas.openxmlformats.org/officeDocument/2006/relationships/image" Target="../media/image47.png"/><Relationship Id="rId10" Type="http://schemas.openxmlformats.org/officeDocument/2006/relationships/image" Target="../media/image9.png"/><Relationship Id="rId4" Type="http://schemas.openxmlformats.org/officeDocument/2006/relationships/image" Target="../media/image46.png"/><Relationship Id="rId9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10" Type="http://schemas.openxmlformats.org/officeDocument/2006/relationships/hyperlink" Target="mailto:carmen.pena@uah.es" TargetMode="External"/><Relationship Id="rId4" Type="http://schemas.openxmlformats.org/officeDocument/2006/relationships/image" Target="../media/image50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58735" y="990600"/>
            <a:ext cx="8115300" cy="0"/>
          </a:xfrm>
          <a:custGeom>
            <a:avLst/>
            <a:gdLst/>
            <a:ahLst/>
            <a:cxnLst/>
            <a:rect l="l" t="t" r="r" b="b"/>
            <a:pathLst>
              <a:path w="8115300">
                <a:moveTo>
                  <a:pt x="0" y="0"/>
                </a:moveTo>
                <a:lnTo>
                  <a:pt x="8114970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3763" y="9296400"/>
            <a:ext cx="8115300" cy="0"/>
          </a:xfrm>
          <a:custGeom>
            <a:avLst/>
            <a:gdLst/>
            <a:ahLst/>
            <a:cxnLst/>
            <a:rect l="l" t="t" r="r" b="b"/>
            <a:pathLst>
              <a:path w="8115300">
                <a:moveTo>
                  <a:pt x="0" y="0"/>
                </a:moveTo>
                <a:lnTo>
                  <a:pt x="8114970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25586" y="9053055"/>
            <a:ext cx="406400" cy="403225"/>
          </a:xfrm>
          <a:custGeom>
            <a:avLst/>
            <a:gdLst/>
            <a:ahLst/>
            <a:cxnLst/>
            <a:rect l="l" t="t" r="r" b="b"/>
            <a:pathLst>
              <a:path w="406400" h="403225">
                <a:moveTo>
                  <a:pt x="209875" y="402778"/>
                </a:moveTo>
                <a:lnTo>
                  <a:pt x="170241" y="400366"/>
                </a:lnTo>
                <a:lnTo>
                  <a:pt x="131879" y="390372"/>
                </a:lnTo>
                <a:lnTo>
                  <a:pt x="96223" y="373150"/>
                </a:lnTo>
                <a:lnTo>
                  <a:pt x="64642" y="349361"/>
                </a:lnTo>
                <a:lnTo>
                  <a:pt x="38352" y="319922"/>
                </a:lnTo>
                <a:lnTo>
                  <a:pt x="18363" y="285962"/>
                </a:lnTo>
                <a:lnTo>
                  <a:pt x="5444" y="248790"/>
                </a:lnTo>
                <a:lnTo>
                  <a:pt x="90" y="209832"/>
                </a:lnTo>
                <a:lnTo>
                  <a:pt x="61" y="203267"/>
                </a:lnTo>
                <a:lnTo>
                  <a:pt x="0" y="196659"/>
                </a:lnTo>
                <a:lnTo>
                  <a:pt x="4855" y="157379"/>
                </a:lnTo>
                <a:lnTo>
                  <a:pt x="17363" y="119798"/>
                </a:lnTo>
                <a:lnTo>
                  <a:pt x="37041" y="85365"/>
                </a:lnTo>
                <a:lnTo>
                  <a:pt x="63128" y="55409"/>
                </a:lnTo>
                <a:lnTo>
                  <a:pt x="94620" y="31086"/>
                </a:lnTo>
                <a:lnTo>
                  <a:pt x="130300" y="13333"/>
                </a:lnTo>
                <a:lnTo>
                  <a:pt x="168793" y="2836"/>
                </a:lnTo>
                <a:lnTo>
                  <a:pt x="208613" y="0"/>
                </a:lnTo>
                <a:lnTo>
                  <a:pt x="215265" y="283"/>
                </a:lnTo>
                <a:lnTo>
                  <a:pt x="254692" y="6501"/>
                </a:lnTo>
                <a:lnTo>
                  <a:pt x="292133" y="20237"/>
                </a:lnTo>
                <a:lnTo>
                  <a:pt x="326142" y="40963"/>
                </a:lnTo>
                <a:lnTo>
                  <a:pt x="355409" y="67879"/>
                </a:lnTo>
                <a:lnTo>
                  <a:pt x="378804" y="99946"/>
                </a:lnTo>
                <a:lnTo>
                  <a:pt x="395424" y="135927"/>
                </a:lnTo>
                <a:lnTo>
                  <a:pt x="404628" y="174435"/>
                </a:lnTo>
                <a:lnTo>
                  <a:pt x="406368" y="207390"/>
                </a:lnTo>
                <a:lnTo>
                  <a:pt x="406061" y="213983"/>
                </a:lnTo>
                <a:lnTo>
                  <a:pt x="399668" y="253046"/>
                </a:lnTo>
                <a:lnTo>
                  <a:pt x="385696" y="290117"/>
                </a:lnTo>
                <a:lnTo>
                  <a:pt x="364683" y="323766"/>
                </a:lnTo>
                <a:lnTo>
                  <a:pt x="337440" y="352694"/>
                </a:lnTo>
                <a:lnTo>
                  <a:pt x="305019" y="375785"/>
                </a:lnTo>
                <a:lnTo>
                  <a:pt x="268669" y="392150"/>
                </a:lnTo>
                <a:lnTo>
                  <a:pt x="229794" y="401155"/>
                </a:lnTo>
                <a:lnTo>
                  <a:pt x="216526" y="402454"/>
                </a:lnTo>
                <a:lnTo>
                  <a:pt x="209875" y="402778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3215" y="9056860"/>
            <a:ext cx="406400" cy="403225"/>
          </a:xfrm>
          <a:custGeom>
            <a:avLst/>
            <a:gdLst/>
            <a:ahLst/>
            <a:cxnLst/>
            <a:rect l="l" t="t" r="r" b="b"/>
            <a:pathLst>
              <a:path w="406400" h="403225">
                <a:moveTo>
                  <a:pt x="197809" y="402812"/>
                </a:moveTo>
                <a:lnTo>
                  <a:pt x="158193" y="397888"/>
                </a:lnTo>
                <a:lnTo>
                  <a:pt x="120312" y="385382"/>
                </a:lnTo>
                <a:lnTo>
                  <a:pt x="85629" y="365778"/>
                </a:lnTo>
                <a:lnTo>
                  <a:pt x="55480" y="339831"/>
                </a:lnTo>
                <a:lnTo>
                  <a:pt x="31031" y="308542"/>
                </a:lnTo>
                <a:lnTo>
                  <a:pt x="13223" y="273120"/>
                </a:lnTo>
                <a:lnTo>
                  <a:pt x="2745" y="234930"/>
                </a:lnTo>
                <a:lnTo>
                  <a:pt x="0" y="195447"/>
                </a:lnTo>
                <a:lnTo>
                  <a:pt x="305" y="188853"/>
                </a:lnTo>
                <a:lnTo>
                  <a:pt x="6694" y="149786"/>
                </a:lnTo>
                <a:lnTo>
                  <a:pt x="20663" y="112711"/>
                </a:lnTo>
                <a:lnTo>
                  <a:pt x="41675" y="79058"/>
                </a:lnTo>
                <a:lnTo>
                  <a:pt x="68918" y="50125"/>
                </a:lnTo>
                <a:lnTo>
                  <a:pt x="101341" y="27030"/>
                </a:lnTo>
                <a:lnTo>
                  <a:pt x="137693" y="10663"/>
                </a:lnTo>
                <a:lnTo>
                  <a:pt x="176571" y="1655"/>
                </a:lnTo>
                <a:lnTo>
                  <a:pt x="209780" y="0"/>
                </a:lnTo>
                <a:lnTo>
                  <a:pt x="216386" y="289"/>
                </a:lnTo>
                <a:lnTo>
                  <a:pt x="255542" y="6504"/>
                </a:lnTo>
                <a:lnTo>
                  <a:pt x="292722" y="20171"/>
                </a:lnTo>
                <a:lnTo>
                  <a:pt x="326497" y="40765"/>
                </a:lnTo>
                <a:lnTo>
                  <a:pt x="355570" y="67496"/>
                </a:lnTo>
                <a:lnTo>
                  <a:pt x="378824" y="99335"/>
                </a:lnTo>
                <a:lnTo>
                  <a:pt x="395364" y="135059"/>
                </a:lnTo>
                <a:lnTo>
                  <a:pt x="404556" y="173296"/>
                </a:lnTo>
                <a:lnTo>
                  <a:pt x="406306" y="199462"/>
                </a:lnTo>
                <a:lnTo>
                  <a:pt x="406370" y="206071"/>
                </a:lnTo>
                <a:lnTo>
                  <a:pt x="401530" y="245356"/>
                </a:lnTo>
                <a:lnTo>
                  <a:pt x="389035" y="282945"/>
                </a:lnTo>
                <a:lnTo>
                  <a:pt x="369368" y="317388"/>
                </a:lnTo>
                <a:lnTo>
                  <a:pt x="343288" y="347355"/>
                </a:lnTo>
                <a:lnTo>
                  <a:pt x="311803" y="371691"/>
                </a:lnTo>
                <a:lnTo>
                  <a:pt x="276125" y="389455"/>
                </a:lnTo>
                <a:lnTo>
                  <a:pt x="237632" y="399965"/>
                </a:lnTo>
                <a:lnTo>
                  <a:pt x="211142" y="402727"/>
                </a:lnTo>
                <a:lnTo>
                  <a:pt x="197809" y="402812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8600" y="3125422"/>
            <a:ext cx="17830799" cy="3689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1590" algn="ctr">
              <a:lnSpc>
                <a:spcPct val="100000"/>
              </a:lnSpc>
              <a:spcBef>
                <a:spcPts val="2750"/>
              </a:spcBef>
              <a:tabLst>
                <a:tab pos="4554855" algn="l"/>
              </a:tabLst>
            </a:pPr>
            <a:r>
              <a:rPr lang="es-ES" sz="8800" spc="-275" dirty="0" err="1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lang="es-ES" sz="8800" spc="-275" dirty="0">
                <a:solidFill>
                  <a:srgbClr val="0E4561"/>
                </a:solidFill>
                <a:latin typeface="Arial"/>
                <a:cs typeface="Arial"/>
              </a:rPr>
              <a:t>             		 </a:t>
            </a:r>
            <a:r>
              <a:rPr lang="es-ES" sz="8800" spc="-275" dirty="0" err="1">
                <a:solidFill>
                  <a:srgbClr val="0E4561"/>
                </a:solidFill>
                <a:latin typeface="Arial"/>
                <a:cs typeface="Arial"/>
              </a:rPr>
              <a:t>project</a:t>
            </a:r>
            <a:endParaRPr lang="es-ES" sz="8800" spc="-275" dirty="0">
              <a:solidFill>
                <a:srgbClr val="0E4561"/>
              </a:solidFill>
              <a:latin typeface="Arial"/>
              <a:cs typeface="Arial"/>
            </a:endParaRPr>
          </a:p>
          <a:p>
            <a:pPr marL="5995035" marR="5174615" indent="-842644" algn="ctr">
              <a:lnSpc>
                <a:spcPct val="136100"/>
              </a:lnSpc>
              <a:spcBef>
                <a:spcPts val="4205"/>
              </a:spcBef>
            </a:pPr>
            <a:r>
              <a:rPr sz="3150" spc="-275" dirty="0">
                <a:solidFill>
                  <a:srgbClr val="0E4561"/>
                </a:solidFill>
                <a:latin typeface="Arial"/>
                <a:cs typeface="Arial"/>
              </a:rPr>
              <a:t>C</a:t>
            </a:r>
            <a:r>
              <a:rPr lang="es-ES" sz="3150" spc="-275" dirty="0">
                <a:solidFill>
                  <a:srgbClr val="0E4561"/>
                </a:solidFill>
                <a:latin typeface="Arial"/>
                <a:cs typeface="Arial"/>
              </a:rPr>
              <a:t>armen </a:t>
            </a:r>
            <a:r>
              <a:rPr sz="3150" spc="-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0E4561"/>
                </a:solidFill>
                <a:latin typeface="Arial"/>
                <a:cs typeface="Arial"/>
              </a:rPr>
              <a:t>Pena</a:t>
            </a:r>
            <a:r>
              <a:rPr sz="3150" spc="-9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endParaRPr lang="es-ES" sz="3150" spc="-95" dirty="0">
              <a:solidFill>
                <a:srgbClr val="0E4561"/>
              </a:solidFill>
              <a:latin typeface="Arial"/>
              <a:cs typeface="Arial"/>
            </a:endParaRPr>
          </a:p>
          <a:p>
            <a:pPr marL="5995035" marR="5174615" indent="-842644" algn="ctr">
              <a:lnSpc>
                <a:spcPct val="136100"/>
              </a:lnSpc>
              <a:spcBef>
                <a:spcPts val="4205"/>
              </a:spcBef>
            </a:pPr>
            <a:r>
              <a:rPr sz="3150" dirty="0">
                <a:solidFill>
                  <a:srgbClr val="0E4561"/>
                </a:solidFill>
                <a:latin typeface="Arial"/>
                <a:cs typeface="Arial"/>
              </a:rPr>
              <a:t>University</a:t>
            </a:r>
            <a:r>
              <a:rPr sz="3150" spc="204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3150" spc="190" dirty="0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sz="3150" spc="2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0E4561"/>
                </a:solidFill>
                <a:latin typeface="Arial"/>
                <a:cs typeface="Arial"/>
              </a:rPr>
              <a:t>Alcalá</a:t>
            </a:r>
            <a:endParaRPr sz="31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01447" y="9056860"/>
            <a:ext cx="406400" cy="403225"/>
          </a:xfrm>
          <a:custGeom>
            <a:avLst/>
            <a:gdLst/>
            <a:ahLst/>
            <a:cxnLst/>
            <a:rect l="l" t="t" r="r" b="b"/>
            <a:pathLst>
              <a:path w="406400" h="403225">
                <a:moveTo>
                  <a:pt x="197809" y="402812"/>
                </a:moveTo>
                <a:lnTo>
                  <a:pt x="158193" y="397888"/>
                </a:lnTo>
                <a:lnTo>
                  <a:pt x="120312" y="385382"/>
                </a:lnTo>
                <a:lnTo>
                  <a:pt x="85629" y="365778"/>
                </a:lnTo>
                <a:lnTo>
                  <a:pt x="55481" y="339831"/>
                </a:lnTo>
                <a:lnTo>
                  <a:pt x="31031" y="308542"/>
                </a:lnTo>
                <a:lnTo>
                  <a:pt x="13223" y="273120"/>
                </a:lnTo>
                <a:lnTo>
                  <a:pt x="2745" y="234930"/>
                </a:lnTo>
                <a:lnTo>
                  <a:pt x="0" y="195447"/>
                </a:lnTo>
                <a:lnTo>
                  <a:pt x="305" y="188853"/>
                </a:lnTo>
                <a:lnTo>
                  <a:pt x="6694" y="149786"/>
                </a:lnTo>
                <a:lnTo>
                  <a:pt x="20663" y="112711"/>
                </a:lnTo>
                <a:lnTo>
                  <a:pt x="41675" y="79058"/>
                </a:lnTo>
                <a:lnTo>
                  <a:pt x="68918" y="50125"/>
                </a:lnTo>
                <a:lnTo>
                  <a:pt x="101341" y="27030"/>
                </a:lnTo>
                <a:lnTo>
                  <a:pt x="137693" y="10663"/>
                </a:lnTo>
                <a:lnTo>
                  <a:pt x="176571" y="1655"/>
                </a:lnTo>
                <a:lnTo>
                  <a:pt x="209779" y="0"/>
                </a:lnTo>
                <a:lnTo>
                  <a:pt x="216386" y="289"/>
                </a:lnTo>
                <a:lnTo>
                  <a:pt x="255542" y="6504"/>
                </a:lnTo>
                <a:lnTo>
                  <a:pt x="292721" y="20171"/>
                </a:lnTo>
                <a:lnTo>
                  <a:pt x="326497" y="40765"/>
                </a:lnTo>
                <a:lnTo>
                  <a:pt x="355570" y="67496"/>
                </a:lnTo>
                <a:lnTo>
                  <a:pt x="378824" y="99335"/>
                </a:lnTo>
                <a:lnTo>
                  <a:pt x="395364" y="135059"/>
                </a:lnTo>
                <a:lnTo>
                  <a:pt x="404556" y="173296"/>
                </a:lnTo>
                <a:lnTo>
                  <a:pt x="406306" y="199462"/>
                </a:lnTo>
                <a:lnTo>
                  <a:pt x="406370" y="206071"/>
                </a:lnTo>
                <a:lnTo>
                  <a:pt x="401529" y="245356"/>
                </a:lnTo>
                <a:lnTo>
                  <a:pt x="389034" y="282945"/>
                </a:lnTo>
                <a:lnTo>
                  <a:pt x="369368" y="317388"/>
                </a:lnTo>
                <a:lnTo>
                  <a:pt x="343288" y="347355"/>
                </a:lnTo>
                <a:lnTo>
                  <a:pt x="311802" y="371691"/>
                </a:lnTo>
                <a:lnTo>
                  <a:pt x="276124" y="389455"/>
                </a:lnTo>
                <a:lnTo>
                  <a:pt x="237632" y="399965"/>
                </a:lnTo>
                <a:lnTo>
                  <a:pt x="211142" y="402727"/>
                </a:lnTo>
                <a:lnTo>
                  <a:pt x="197809" y="402812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39433" y="9056892"/>
            <a:ext cx="406400" cy="403225"/>
          </a:xfrm>
          <a:custGeom>
            <a:avLst/>
            <a:gdLst/>
            <a:ahLst/>
            <a:cxnLst/>
            <a:rect l="l" t="t" r="r" b="b"/>
            <a:pathLst>
              <a:path w="406400" h="403225">
                <a:moveTo>
                  <a:pt x="197809" y="402780"/>
                </a:moveTo>
                <a:lnTo>
                  <a:pt x="158193" y="397856"/>
                </a:lnTo>
                <a:lnTo>
                  <a:pt x="120312" y="385350"/>
                </a:lnTo>
                <a:lnTo>
                  <a:pt x="85629" y="365745"/>
                </a:lnTo>
                <a:lnTo>
                  <a:pt x="55481" y="339798"/>
                </a:lnTo>
                <a:lnTo>
                  <a:pt x="31031" y="308510"/>
                </a:lnTo>
                <a:lnTo>
                  <a:pt x="13223" y="273088"/>
                </a:lnTo>
                <a:lnTo>
                  <a:pt x="2745" y="234898"/>
                </a:lnTo>
                <a:lnTo>
                  <a:pt x="0" y="195415"/>
                </a:lnTo>
                <a:lnTo>
                  <a:pt x="305" y="188821"/>
                </a:lnTo>
                <a:lnTo>
                  <a:pt x="6694" y="149754"/>
                </a:lnTo>
                <a:lnTo>
                  <a:pt x="20664" y="112678"/>
                </a:lnTo>
                <a:lnTo>
                  <a:pt x="41675" y="79025"/>
                </a:lnTo>
                <a:lnTo>
                  <a:pt x="68918" y="50093"/>
                </a:lnTo>
                <a:lnTo>
                  <a:pt x="101341" y="26998"/>
                </a:lnTo>
                <a:lnTo>
                  <a:pt x="137693" y="10630"/>
                </a:lnTo>
                <a:lnTo>
                  <a:pt x="176572" y="1623"/>
                </a:lnTo>
                <a:lnTo>
                  <a:pt x="196491" y="0"/>
                </a:lnTo>
                <a:lnTo>
                  <a:pt x="213090" y="196"/>
                </a:lnTo>
                <a:lnTo>
                  <a:pt x="252316" y="5786"/>
                </a:lnTo>
                <a:lnTo>
                  <a:pt x="289688" y="18851"/>
                </a:lnTo>
                <a:lnTo>
                  <a:pt x="323773" y="38889"/>
                </a:lnTo>
                <a:lnTo>
                  <a:pt x="353263" y="65130"/>
                </a:lnTo>
                <a:lnTo>
                  <a:pt x="377023" y="96568"/>
                </a:lnTo>
                <a:lnTo>
                  <a:pt x="394144" y="131995"/>
                </a:lnTo>
                <a:lnTo>
                  <a:pt x="403967" y="170051"/>
                </a:lnTo>
                <a:lnTo>
                  <a:pt x="406370" y="206039"/>
                </a:lnTo>
                <a:lnTo>
                  <a:pt x="406107" y="212634"/>
                </a:lnTo>
                <a:lnTo>
                  <a:pt x="399971" y="251741"/>
                </a:lnTo>
                <a:lnTo>
                  <a:pt x="386240" y="288904"/>
                </a:lnTo>
                <a:lnTo>
                  <a:pt x="365446" y="322690"/>
                </a:lnTo>
                <a:lnTo>
                  <a:pt x="338391" y="351794"/>
                </a:lnTo>
                <a:lnTo>
                  <a:pt x="306117" y="375094"/>
                </a:lnTo>
                <a:lnTo>
                  <a:pt x="269871" y="391691"/>
                </a:lnTo>
                <a:lnTo>
                  <a:pt x="231052" y="400945"/>
                </a:lnTo>
                <a:lnTo>
                  <a:pt x="197809" y="402780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77339" y="9056860"/>
            <a:ext cx="406400" cy="403225"/>
          </a:xfrm>
          <a:custGeom>
            <a:avLst/>
            <a:gdLst/>
            <a:ahLst/>
            <a:cxnLst/>
            <a:rect l="l" t="t" r="r" b="b"/>
            <a:pathLst>
              <a:path w="406400" h="403225">
                <a:moveTo>
                  <a:pt x="197809" y="402812"/>
                </a:moveTo>
                <a:lnTo>
                  <a:pt x="158193" y="397888"/>
                </a:lnTo>
                <a:lnTo>
                  <a:pt x="120312" y="385382"/>
                </a:lnTo>
                <a:lnTo>
                  <a:pt x="85629" y="365778"/>
                </a:lnTo>
                <a:lnTo>
                  <a:pt x="55481" y="339831"/>
                </a:lnTo>
                <a:lnTo>
                  <a:pt x="31031" y="308542"/>
                </a:lnTo>
                <a:lnTo>
                  <a:pt x="13223" y="273120"/>
                </a:lnTo>
                <a:lnTo>
                  <a:pt x="2745" y="234930"/>
                </a:lnTo>
                <a:lnTo>
                  <a:pt x="0" y="195447"/>
                </a:lnTo>
                <a:lnTo>
                  <a:pt x="305" y="188853"/>
                </a:lnTo>
                <a:lnTo>
                  <a:pt x="6694" y="149786"/>
                </a:lnTo>
                <a:lnTo>
                  <a:pt x="20664" y="112711"/>
                </a:lnTo>
                <a:lnTo>
                  <a:pt x="41675" y="79058"/>
                </a:lnTo>
                <a:lnTo>
                  <a:pt x="68918" y="50125"/>
                </a:lnTo>
                <a:lnTo>
                  <a:pt x="101341" y="27030"/>
                </a:lnTo>
                <a:lnTo>
                  <a:pt x="137693" y="10662"/>
                </a:lnTo>
                <a:lnTo>
                  <a:pt x="176571" y="1655"/>
                </a:lnTo>
                <a:lnTo>
                  <a:pt x="209780" y="0"/>
                </a:lnTo>
                <a:lnTo>
                  <a:pt x="216386" y="289"/>
                </a:lnTo>
                <a:lnTo>
                  <a:pt x="255542" y="6504"/>
                </a:lnTo>
                <a:lnTo>
                  <a:pt x="292722" y="20171"/>
                </a:lnTo>
                <a:lnTo>
                  <a:pt x="326497" y="40765"/>
                </a:lnTo>
                <a:lnTo>
                  <a:pt x="355571" y="67496"/>
                </a:lnTo>
                <a:lnTo>
                  <a:pt x="378824" y="99335"/>
                </a:lnTo>
                <a:lnTo>
                  <a:pt x="395365" y="135059"/>
                </a:lnTo>
                <a:lnTo>
                  <a:pt x="404556" y="173296"/>
                </a:lnTo>
                <a:lnTo>
                  <a:pt x="406306" y="199462"/>
                </a:lnTo>
                <a:lnTo>
                  <a:pt x="406371" y="206071"/>
                </a:lnTo>
                <a:lnTo>
                  <a:pt x="401529" y="245356"/>
                </a:lnTo>
                <a:lnTo>
                  <a:pt x="389034" y="282945"/>
                </a:lnTo>
                <a:lnTo>
                  <a:pt x="369368" y="317388"/>
                </a:lnTo>
                <a:lnTo>
                  <a:pt x="343288" y="347355"/>
                </a:lnTo>
                <a:lnTo>
                  <a:pt x="311802" y="371691"/>
                </a:lnTo>
                <a:lnTo>
                  <a:pt x="276124" y="389456"/>
                </a:lnTo>
                <a:lnTo>
                  <a:pt x="237632" y="399965"/>
                </a:lnTo>
                <a:lnTo>
                  <a:pt x="211142" y="402727"/>
                </a:lnTo>
                <a:lnTo>
                  <a:pt x="197809" y="402812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53621" y="823456"/>
            <a:ext cx="406400" cy="403225"/>
          </a:xfrm>
          <a:custGeom>
            <a:avLst/>
            <a:gdLst/>
            <a:ahLst/>
            <a:cxnLst/>
            <a:rect l="l" t="t" r="r" b="b"/>
            <a:pathLst>
              <a:path w="406400" h="403225">
                <a:moveTo>
                  <a:pt x="209875" y="402778"/>
                </a:moveTo>
                <a:lnTo>
                  <a:pt x="170241" y="400366"/>
                </a:lnTo>
                <a:lnTo>
                  <a:pt x="131879" y="390372"/>
                </a:lnTo>
                <a:lnTo>
                  <a:pt x="96223" y="373150"/>
                </a:lnTo>
                <a:lnTo>
                  <a:pt x="64642" y="349361"/>
                </a:lnTo>
                <a:lnTo>
                  <a:pt x="38352" y="319922"/>
                </a:lnTo>
                <a:lnTo>
                  <a:pt x="18363" y="285962"/>
                </a:lnTo>
                <a:lnTo>
                  <a:pt x="5444" y="248790"/>
                </a:lnTo>
                <a:lnTo>
                  <a:pt x="90" y="209832"/>
                </a:lnTo>
                <a:lnTo>
                  <a:pt x="61" y="203267"/>
                </a:lnTo>
                <a:lnTo>
                  <a:pt x="0" y="196659"/>
                </a:lnTo>
                <a:lnTo>
                  <a:pt x="4855" y="157379"/>
                </a:lnTo>
                <a:lnTo>
                  <a:pt x="17363" y="119798"/>
                </a:lnTo>
                <a:lnTo>
                  <a:pt x="37041" y="85365"/>
                </a:lnTo>
                <a:lnTo>
                  <a:pt x="63128" y="55409"/>
                </a:lnTo>
                <a:lnTo>
                  <a:pt x="94620" y="31086"/>
                </a:lnTo>
                <a:lnTo>
                  <a:pt x="130300" y="13333"/>
                </a:lnTo>
                <a:lnTo>
                  <a:pt x="168793" y="2836"/>
                </a:lnTo>
                <a:lnTo>
                  <a:pt x="208613" y="0"/>
                </a:lnTo>
                <a:lnTo>
                  <a:pt x="215265" y="283"/>
                </a:lnTo>
                <a:lnTo>
                  <a:pt x="254692" y="6501"/>
                </a:lnTo>
                <a:lnTo>
                  <a:pt x="292133" y="20237"/>
                </a:lnTo>
                <a:lnTo>
                  <a:pt x="326142" y="40963"/>
                </a:lnTo>
                <a:lnTo>
                  <a:pt x="355409" y="67879"/>
                </a:lnTo>
                <a:lnTo>
                  <a:pt x="378804" y="99946"/>
                </a:lnTo>
                <a:lnTo>
                  <a:pt x="395424" y="135927"/>
                </a:lnTo>
                <a:lnTo>
                  <a:pt x="404628" y="174435"/>
                </a:lnTo>
                <a:lnTo>
                  <a:pt x="406368" y="207390"/>
                </a:lnTo>
                <a:lnTo>
                  <a:pt x="406061" y="213983"/>
                </a:lnTo>
                <a:lnTo>
                  <a:pt x="399668" y="253046"/>
                </a:lnTo>
                <a:lnTo>
                  <a:pt x="385696" y="290117"/>
                </a:lnTo>
                <a:lnTo>
                  <a:pt x="364683" y="323766"/>
                </a:lnTo>
                <a:lnTo>
                  <a:pt x="337440" y="352694"/>
                </a:lnTo>
                <a:lnTo>
                  <a:pt x="305019" y="375785"/>
                </a:lnTo>
                <a:lnTo>
                  <a:pt x="268669" y="392150"/>
                </a:lnTo>
                <a:lnTo>
                  <a:pt x="229794" y="401155"/>
                </a:lnTo>
                <a:lnTo>
                  <a:pt x="216526" y="402454"/>
                </a:lnTo>
                <a:lnTo>
                  <a:pt x="209875" y="402778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91251" y="827261"/>
            <a:ext cx="406400" cy="403225"/>
          </a:xfrm>
          <a:custGeom>
            <a:avLst/>
            <a:gdLst/>
            <a:ahLst/>
            <a:cxnLst/>
            <a:rect l="l" t="t" r="r" b="b"/>
            <a:pathLst>
              <a:path w="406400" h="403225">
                <a:moveTo>
                  <a:pt x="197809" y="402812"/>
                </a:moveTo>
                <a:lnTo>
                  <a:pt x="158193" y="397888"/>
                </a:lnTo>
                <a:lnTo>
                  <a:pt x="120312" y="385382"/>
                </a:lnTo>
                <a:lnTo>
                  <a:pt x="85629" y="365778"/>
                </a:lnTo>
                <a:lnTo>
                  <a:pt x="55480" y="339831"/>
                </a:lnTo>
                <a:lnTo>
                  <a:pt x="31031" y="308542"/>
                </a:lnTo>
                <a:lnTo>
                  <a:pt x="13223" y="273120"/>
                </a:lnTo>
                <a:lnTo>
                  <a:pt x="2745" y="234930"/>
                </a:lnTo>
                <a:lnTo>
                  <a:pt x="0" y="195447"/>
                </a:lnTo>
                <a:lnTo>
                  <a:pt x="305" y="188853"/>
                </a:lnTo>
                <a:lnTo>
                  <a:pt x="6694" y="149786"/>
                </a:lnTo>
                <a:lnTo>
                  <a:pt x="20663" y="112711"/>
                </a:lnTo>
                <a:lnTo>
                  <a:pt x="41675" y="79058"/>
                </a:lnTo>
                <a:lnTo>
                  <a:pt x="68918" y="50125"/>
                </a:lnTo>
                <a:lnTo>
                  <a:pt x="101341" y="27030"/>
                </a:lnTo>
                <a:lnTo>
                  <a:pt x="137693" y="10663"/>
                </a:lnTo>
                <a:lnTo>
                  <a:pt x="176571" y="1655"/>
                </a:lnTo>
                <a:lnTo>
                  <a:pt x="209780" y="0"/>
                </a:lnTo>
                <a:lnTo>
                  <a:pt x="216386" y="289"/>
                </a:lnTo>
                <a:lnTo>
                  <a:pt x="255542" y="6504"/>
                </a:lnTo>
                <a:lnTo>
                  <a:pt x="292722" y="20171"/>
                </a:lnTo>
                <a:lnTo>
                  <a:pt x="326497" y="40765"/>
                </a:lnTo>
                <a:lnTo>
                  <a:pt x="355570" y="67496"/>
                </a:lnTo>
                <a:lnTo>
                  <a:pt x="378824" y="99335"/>
                </a:lnTo>
                <a:lnTo>
                  <a:pt x="395364" y="135059"/>
                </a:lnTo>
                <a:lnTo>
                  <a:pt x="404556" y="173296"/>
                </a:lnTo>
                <a:lnTo>
                  <a:pt x="406306" y="199462"/>
                </a:lnTo>
                <a:lnTo>
                  <a:pt x="406370" y="206071"/>
                </a:lnTo>
                <a:lnTo>
                  <a:pt x="401530" y="245356"/>
                </a:lnTo>
                <a:lnTo>
                  <a:pt x="389035" y="282945"/>
                </a:lnTo>
                <a:lnTo>
                  <a:pt x="369368" y="317388"/>
                </a:lnTo>
                <a:lnTo>
                  <a:pt x="343288" y="347355"/>
                </a:lnTo>
                <a:lnTo>
                  <a:pt x="311803" y="371691"/>
                </a:lnTo>
                <a:lnTo>
                  <a:pt x="276125" y="389455"/>
                </a:lnTo>
                <a:lnTo>
                  <a:pt x="237632" y="399965"/>
                </a:lnTo>
                <a:lnTo>
                  <a:pt x="211142" y="402727"/>
                </a:lnTo>
                <a:lnTo>
                  <a:pt x="197809" y="402812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29483" y="827261"/>
            <a:ext cx="406400" cy="403225"/>
          </a:xfrm>
          <a:custGeom>
            <a:avLst/>
            <a:gdLst/>
            <a:ahLst/>
            <a:cxnLst/>
            <a:rect l="l" t="t" r="r" b="b"/>
            <a:pathLst>
              <a:path w="406400" h="403225">
                <a:moveTo>
                  <a:pt x="197809" y="402812"/>
                </a:moveTo>
                <a:lnTo>
                  <a:pt x="158193" y="397888"/>
                </a:lnTo>
                <a:lnTo>
                  <a:pt x="120312" y="385382"/>
                </a:lnTo>
                <a:lnTo>
                  <a:pt x="85629" y="365778"/>
                </a:lnTo>
                <a:lnTo>
                  <a:pt x="55481" y="339831"/>
                </a:lnTo>
                <a:lnTo>
                  <a:pt x="31031" y="308542"/>
                </a:lnTo>
                <a:lnTo>
                  <a:pt x="13223" y="273120"/>
                </a:lnTo>
                <a:lnTo>
                  <a:pt x="2745" y="234930"/>
                </a:lnTo>
                <a:lnTo>
                  <a:pt x="0" y="195447"/>
                </a:lnTo>
                <a:lnTo>
                  <a:pt x="305" y="188853"/>
                </a:lnTo>
                <a:lnTo>
                  <a:pt x="6694" y="149786"/>
                </a:lnTo>
                <a:lnTo>
                  <a:pt x="20663" y="112711"/>
                </a:lnTo>
                <a:lnTo>
                  <a:pt x="41675" y="79058"/>
                </a:lnTo>
                <a:lnTo>
                  <a:pt x="68918" y="50125"/>
                </a:lnTo>
                <a:lnTo>
                  <a:pt x="101341" y="27030"/>
                </a:lnTo>
                <a:lnTo>
                  <a:pt x="137693" y="10663"/>
                </a:lnTo>
                <a:lnTo>
                  <a:pt x="176571" y="1655"/>
                </a:lnTo>
                <a:lnTo>
                  <a:pt x="209779" y="0"/>
                </a:lnTo>
                <a:lnTo>
                  <a:pt x="216386" y="289"/>
                </a:lnTo>
                <a:lnTo>
                  <a:pt x="255542" y="6504"/>
                </a:lnTo>
                <a:lnTo>
                  <a:pt x="292721" y="20171"/>
                </a:lnTo>
                <a:lnTo>
                  <a:pt x="326497" y="40765"/>
                </a:lnTo>
                <a:lnTo>
                  <a:pt x="355570" y="67496"/>
                </a:lnTo>
                <a:lnTo>
                  <a:pt x="378824" y="99335"/>
                </a:lnTo>
                <a:lnTo>
                  <a:pt x="395364" y="135059"/>
                </a:lnTo>
                <a:lnTo>
                  <a:pt x="404556" y="173296"/>
                </a:lnTo>
                <a:lnTo>
                  <a:pt x="406306" y="199462"/>
                </a:lnTo>
                <a:lnTo>
                  <a:pt x="406370" y="206071"/>
                </a:lnTo>
                <a:lnTo>
                  <a:pt x="401529" y="245356"/>
                </a:lnTo>
                <a:lnTo>
                  <a:pt x="389034" y="282945"/>
                </a:lnTo>
                <a:lnTo>
                  <a:pt x="369368" y="317388"/>
                </a:lnTo>
                <a:lnTo>
                  <a:pt x="343288" y="347355"/>
                </a:lnTo>
                <a:lnTo>
                  <a:pt x="311802" y="371691"/>
                </a:lnTo>
                <a:lnTo>
                  <a:pt x="276124" y="389455"/>
                </a:lnTo>
                <a:lnTo>
                  <a:pt x="237632" y="399965"/>
                </a:lnTo>
                <a:lnTo>
                  <a:pt x="211142" y="402727"/>
                </a:lnTo>
                <a:lnTo>
                  <a:pt x="197809" y="402812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67469" y="827293"/>
            <a:ext cx="406400" cy="403225"/>
          </a:xfrm>
          <a:custGeom>
            <a:avLst/>
            <a:gdLst/>
            <a:ahLst/>
            <a:cxnLst/>
            <a:rect l="l" t="t" r="r" b="b"/>
            <a:pathLst>
              <a:path w="406400" h="403225">
                <a:moveTo>
                  <a:pt x="197809" y="402780"/>
                </a:moveTo>
                <a:lnTo>
                  <a:pt x="158193" y="397856"/>
                </a:lnTo>
                <a:lnTo>
                  <a:pt x="120312" y="385350"/>
                </a:lnTo>
                <a:lnTo>
                  <a:pt x="85629" y="365745"/>
                </a:lnTo>
                <a:lnTo>
                  <a:pt x="55481" y="339798"/>
                </a:lnTo>
                <a:lnTo>
                  <a:pt x="31031" y="308510"/>
                </a:lnTo>
                <a:lnTo>
                  <a:pt x="13223" y="273088"/>
                </a:lnTo>
                <a:lnTo>
                  <a:pt x="2745" y="234898"/>
                </a:lnTo>
                <a:lnTo>
                  <a:pt x="0" y="195415"/>
                </a:lnTo>
                <a:lnTo>
                  <a:pt x="305" y="188821"/>
                </a:lnTo>
                <a:lnTo>
                  <a:pt x="6694" y="149754"/>
                </a:lnTo>
                <a:lnTo>
                  <a:pt x="20664" y="112678"/>
                </a:lnTo>
                <a:lnTo>
                  <a:pt x="41675" y="79025"/>
                </a:lnTo>
                <a:lnTo>
                  <a:pt x="68918" y="50093"/>
                </a:lnTo>
                <a:lnTo>
                  <a:pt x="101341" y="26998"/>
                </a:lnTo>
                <a:lnTo>
                  <a:pt x="137693" y="10630"/>
                </a:lnTo>
                <a:lnTo>
                  <a:pt x="176572" y="1623"/>
                </a:lnTo>
                <a:lnTo>
                  <a:pt x="196491" y="0"/>
                </a:lnTo>
                <a:lnTo>
                  <a:pt x="213090" y="196"/>
                </a:lnTo>
                <a:lnTo>
                  <a:pt x="252316" y="5786"/>
                </a:lnTo>
                <a:lnTo>
                  <a:pt x="289688" y="18851"/>
                </a:lnTo>
                <a:lnTo>
                  <a:pt x="323773" y="38889"/>
                </a:lnTo>
                <a:lnTo>
                  <a:pt x="353263" y="65130"/>
                </a:lnTo>
                <a:lnTo>
                  <a:pt x="377023" y="96568"/>
                </a:lnTo>
                <a:lnTo>
                  <a:pt x="394144" y="131995"/>
                </a:lnTo>
                <a:lnTo>
                  <a:pt x="403967" y="170051"/>
                </a:lnTo>
                <a:lnTo>
                  <a:pt x="406370" y="206039"/>
                </a:lnTo>
                <a:lnTo>
                  <a:pt x="406107" y="212634"/>
                </a:lnTo>
                <a:lnTo>
                  <a:pt x="399971" y="251741"/>
                </a:lnTo>
                <a:lnTo>
                  <a:pt x="386240" y="288904"/>
                </a:lnTo>
                <a:lnTo>
                  <a:pt x="365446" y="322690"/>
                </a:lnTo>
                <a:lnTo>
                  <a:pt x="338391" y="351794"/>
                </a:lnTo>
                <a:lnTo>
                  <a:pt x="306117" y="375094"/>
                </a:lnTo>
                <a:lnTo>
                  <a:pt x="269871" y="391691"/>
                </a:lnTo>
                <a:lnTo>
                  <a:pt x="231052" y="400945"/>
                </a:lnTo>
                <a:lnTo>
                  <a:pt x="197809" y="402780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05375" y="827261"/>
            <a:ext cx="406400" cy="403225"/>
          </a:xfrm>
          <a:custGeom>
            <a:avLst/>
            <a:gdLst/>
            <a:ahLst/>
            <a:cxnLst/>
            <a:rect l="l" t="t" r="r" b="b"/>
            <a:pathLst>
              <a:path w="406400" h="403225">
                <a:moveTo>
                  <a:pt x="197809" y="402812"/>
                </a:moveTo>
                <a:lnTo>
                  <a:pt x="158193" y="397888"/>
                </a:lnTo>
                <a:lnTo>
                  <a:pt x="120312" y="385382"/>
                </a:lnTo>
                <a:lnTo>
                  <a:pt x="85629" y="365778"/>
                </a:lnTo>
                <a:lnTo>
                  <a:pt x="55481" y="339831"/>
                </a:lnTo>
                <a:lnTo>
                  <a:pt x="31031" y="308542"/>
                </a:lnTo>
                <a:lnTo>
                  <a:pt x="13223" y="273120"/>
                </a:lnTo>
                <a:lnTo>
                  <a:pt x="2745" y="234930"/>
                </a:lnTo>
                <a:lnTo>
                  <a:pt x="0" y="195447"/>
                </a:lnTo>
                <a:lnTo>
                  <a:pt x="305" y="188853"/>
                </a:lnTo>
                <a:lnTo>
                  <a:pt x="6694" y="149786"/>
                </a:lnTo>
                <a:lnTo>
                  <a:pt x="20664" y="112711"/>
                </a:lnTo>
                <a:lnTo>
                  <a:pt x="41675" y="79058"/>
                </a:lnTo>
                <a:lnTo>
                  <a:pt x="68918" y="50125"/>
                </a:lnTo>
                <a:lnTo>
                  <a:pt x="101341" y="27030"/>
                </a:lnTo>
                <a:lnTo>
                  <a:pt x="137693" y="10662"/>
                </a:lnTo>
                <a:lnTo>
                  <a:pt x="176571" y="1655"/>
                </a:lnTo>
                <a:lnTo>
                  <a:pt x="209780" y="0"/>
                </a:lnTo>
                <a:lnTo>
                  <a:pt x="216386" y="289"/>
                </a:lnTo>
                <a:lnTo>
                  <a:pt x="255542" y="6504"/>
                </a:lnTo>
                <a:lnTo>
                  <a:pt x="292722" y="20171"/>
                </a:lnTo>
                <a:lnTo>
                  <a:pt x="326497" y="40765"/>
                </a:lnTo>
                <a:lnTo>
                  <a:pt x="355571" y="67496"/>
                </a:lnTo>
                <a:lnTo>
                  <a:pt x="378824" y="99335"/>
                </a:lnTo>
                <a:lnTo>
                  <a:pt x="395365" y="135059"/>
                </a:lnTo>
                <a:lnTo>
                  <a:pt x="404556" y="173296"/>
                </a:lnTo>
                <a:lnTo>
                  <a:pt x="406306" y="199462"/>
                </a:lnTo>
                <a:lnTo>
                  <a:pt x="406371" y="206071"/>
                </a:lnTo>
                <a:lnTo>
                  <a:pt x="401529" y="245356"/>
                </a:lnTo>
                <a:lnTo>
                  <a:pt x="389034" y="282945"/>
                </a:lnTo>
                <a:lnTo>
                  <a:pt x="369368" y="317388"/>
                </a:lnTo>
                <a:lnTo>
                  <a:pt x="343288" y="347355"/>
                </a:lnTo>
                <a:lnTo>
                  <a:pt x="311802" y="371691"/>
                </a:lnTo>
                <a:lnTo>
                  <a:pt x="276124" y="389456"/>
                </a:lnTo>
                <a:lnTo>
                  <a:pt x="237632" y="399965"/>
                </a:lnTo>
                <a:lnTo>
                  <a:pt x="211142" y="402727"/>
                </a:lnTo>
                <a:lnTo>
                  <a:pt x="197809" y="402812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0021" y="3125422"/>
            <a:ext cx="4981692" cy="155369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763" y="807891"/>
            <a:ext cx="2762249" cy="923924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16000" y="497473"/>
            <a:ext cx="11533505" cy="1553696"/>
          </a:xfrm>
          <a:prstGeom prst="rect">
            <a:avLst/>
          </a:prstGeom>
        </p:spPr>
        <p:txBody>
          <a:bodyPr vert="horz" wrap="square" lIns="0" tIns="1058610" rIns="0" bIns="0" rtlCol="0">
            <a:spAutoFit/>
          </a:bodyPr>
          <a:lstStyle/>
          <a:p>
            <a:pPr marL="4702175">
              <a:lnSpc>
                <a:spcPct val="100000"/>
              </a:lnSpc>
              <a:spcBef>
                <a:spcPts val="90"/>
              </a:spcBef>
            </a:pPr>
            <a:endParaRPr sz="3150" dirty="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841035" y="8648224"/>
            <a:ext cx="3416634" cy="82867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3763" y="9515475"/>
            <a:ext cx="571499" cy="3619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17641" y="9515475"/>
            <a:ext cx="257174" cy="25717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4935360" y="9515570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297882" y="256984"/>
                </a:moveTo>
                <a:lnTo>
                  <a:pt x="186046" y="256984"/>
                </a:lnTo>
                <a:lnTo>
                  <a:pt x="148420" y="198687"/>
                </a:lnTo>
                <a:lnTo>
                  <a:pt x="111538" y="256984"/>
                </a:lnTo>
                <a:lnTo>
                  <a:pt x="0" y="256984"/>
                </a:lnTo>
                <a:lnTo>
                  <a:pt x="92800" y="127451"/>
                </a:lnTo>
                <a:lnTo>
                  <a:pt x="3271" y="0"/>
                </a:lnTo>
                <a:lnTo>
                  <a:pt x="113174" y="0"/>
                </a:lnTo>
                <a:lnTo>
                  <a:pt x="150353" y="54876"/>
                </a:lnTo>
                <a:lnTo>
                  <a:pt x="186492" y="0"/>
                </a:lnTo>
                <a:lnTo>
                  <a:pt x="292825" y="0"/>
                </a:lnTo>
                <a:lnTo>
                  <a:pt x="203446" y="124328"/>
                </a:lnTo>
                <a:lnTo>
                  <a:pt x="297882" y="25698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659131" y="9488184"/>
            <a:ext cx="2854325" cy="290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spc="-10" dirty="0">
                <a:solidFill>
                  <a:srgbClr val="0E4561"/>
                </a:solidFill>
                <a:latin typeface="Arial"/>
                <a:cs typeface="Arial"/>
              </a:rPr>
              <a:t>https://dialogoserasmus.eu</a:t>
            </a:r>
            <a:endParaRPr sz="1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81523" y="9488184"/>
            <a:ext cx="1993900" cy="290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spc="-10" dirty="0">
                <a:solidFill>
                  <a:srgbClr val="0E4561"/>
                </a:solidFill>
                <a:latin typeface="Arial"/>
                <a:cs typeface="Arial"/>
              </a:rPr>
              <a:t>@dialogoserasmus</a:t>
            </a:r>
            <a:endParaRPr sz="1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884" y="3193435"/>
            <a:ext cx="6681577" cy="553554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099285" y="0"/>
            <a:ext cx="10251440" cy="10287000"/>
          </a:xfrm>
          <a:custGeom>
            <a:avLst/>
            <a:gdLst/>
            <a:ahLst/>
            <a:cxnLst/>
            <a:rect l="l" t="t" r="r" b="b"/>
            <a:pathLst>
              <a:path w="10251440" h="10287000">
                <a:moveTo>
                  <a:pt x="10251161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251161" y="0"/>
                </a:lnTo>
                <a:lnTo>
                  <a:pt x="10251161" y="10286999"/>
                </a:lnTo>
                <a:close/>
              </a:path>
            </a:pathLst>
          </a:custGeom>
          <a:solidFill>
            <a:srgbClr val="DAE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0266" y="3895725"/>
            <a:ext cx="104775" cy="1047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0266" y="5438774"/>
            <a:ext cx="104775" cy="104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0266" y="5953124"/>
            <a:ext cx="104775" cy="1047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0266" y="6467474"/>
            <a:ext cx="104775" cy="1047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0266" y="8010524"/>
            <a:ext cx="104775" cy="1047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497041" y="2964709"/>
            <a:ext cx="8756650" cy="68271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z="2600" b="1" spc="-10" dirty="0">
                <a:solidFill>
                  <a:srgbClr val="0E4561"/>
                </a:solidFill>
                <a:latin typeface="Arial"/>
                <a:cs typeface="Arial"/>
              </a:rPr>
              <a:t>Competence</a:t>
            </a:r>
            <a:r>
              <a:rPr lang="es-ES" sz="2600" b="1" spc="-10" dirty="0">
                <a:solidFill>
                  <a:srgbClr val="0E4561"/>
                </a:solidFill>
                <a:latin typeface="Arial"/>
                <a:cs typeface="Arial"/>
              </a:rPr>
              <a:t>-</a:t>
            </a:r>
            <a:r>
              <a:rPr lang="es-ES" sz="2600" b="1" spc="-10" dirty="0" err="1">
                <a:solidFill>
                  <a:srgbClr val="0E4561"/>
                </a:solidFill>
                <a:latin typeface="Arial"/>
                <a:cs typeface="Arial"/>
              </a:rPr>
              <a:t>based</a:t>
            </a:r>
            <a:r>
              <a:rPr lang="es-ES" sz="2600" b="1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600" b="1" spc="-10" dirty="0" err="1">
                <a:solidFill>
                  <a:srgbClr val="0E4561"/>
                </a:solidFill>
                <a:latin typeface="Arial"/>
                <a:cs typeface="Arial"/>
              </a:rPr>
              <a:t>learning</a:t>
            </a:r>
            <a:r>
              <a:rPr sz="2600" b="1" spc="-10" dirty="0">
                <a:solidFill>
                  <a:srgbClr val="0E4561"/>
                </a:solidFill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 marL="673100" marR="24765" algn="just">
              <a:lnSpc>
                <a:spcPct val="140600"/>
              </a:lnSpc>
              <a:spcBef>
                <a:spcPts val="1705"/>
              </a:spcBef>
            </a:pP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Understanding</a:t>
            </a:r>
            <a:r>
              <a:rPr sz="2400" spc="2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context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:</a:t>
            </a:r>
            <a:r>
              <a:rPr sz="2400" spc="2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crucial</a:t>
            </a:r>
            <a:r>
              <a:rPr sz="2400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40" dirty="0">
                <a:solidFill>
                  <a:srgbClr val="0E4561"/>
                </a:solidFill>
                <a:latin typeface="Arial"/>
                <a:cs typeface="Arial"/>
              </a:rPr>
              <a:t>for</a:t>
            </a:r>
            <a:r>
              <a:rPr sz="2400" spc="2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interpreters</a:t>
            </a:r>
            <a:r>
              <a:rPr sz="2400" spc="2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0E4561"/>
                </a:solidFill>
                <a:latin typeface="Arial"/>
                <a:cs typeface="Arial"/>
              </a:rPr>
              <a:t>to</a:t>
            </a:r>
            <a:r>
              <a:rPr sz="2400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convey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messages</a:t>
            </a:r>
            <a:r>
              <a:rPr sz="2400" spc="4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0E4561"/>
                </a:solidFill>
                <a:latin typeface="Arial"/>
                <a:cs typeface="Arial"/>
              </a:rPr>
              <a:t>accurately</a:t>
            </a:r>
            <a:r>
              <a:rPr sz="2400" spc="4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spc="4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0E4561"/>
                </a:solidFill>
                <a:latin typeface="Arial"/>
                <a:cs typeface="Arial"/>
              </a:rPr>
              <a:t>appropriately</a:t>
            </a:r>
            <a:r>
              <a:rPr sz="2400" spc="45" dirty="0">
                <a:solidFill>
                  <a:srgbClr val="0E4561"/>
                </a:solidFill>
                <a:latin typeface="Arial"/>
                <a:cs typeface="Arial"/>
              </a:rPr>
              <a:t> between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providers</a:t>
            </a:r>
            <a:r>
              <a:rPr sz="24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users.</a:t>
            </a:r>
            <a:endParaRPr sz="2400" dirty="0">
              <a:latin typeface="Arial"/>
              <a:cs typeface="Arial"/>
            </a:endParaRPr>
          </a:p>
          <a:p>
            <a:pPr marL="673100" algn="just">
              <a:lnSpc>
                <a:spcPct val="100000"/>
              </a:lnSpc>
              <a:spcBef>
                <a:spcPts val="1170"/>
              </a:spcBef>
            </a:pP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Understanding</a:t>
            </a:r>
            <a:r>
              <a:rPr sz="2400" spc="7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sz="2400" spc="7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specific</a:t>
            </a:r>
            <a:r>
              <a:rPr sz="2400" spc="7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E4561"/>
                </a:solidFill>
                <a:latin typeface="Arial"/>
                <a:cs typeface="Arial"/>
              </a:rPr>
              <a:t>setting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673100" marR="5080" algn="just">
              <a:lnSpc>
                <a:spcPct val="140600"/>
              </a:lnSpc>
            </a:pP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Understanding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details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50" dirty="0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sz="2400" spc="7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procedures</a:t>
            </a:r>
            <a:r>
              <a:rPr sz="2400" b="1" spc="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b="1" spc="7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E4561"/>
                </a:solidFill>
                <a:latin typeface="Arial"/>
                <a:cs typeface="Arial"/>
              </a:rPr>
              <a:t>protocols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.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Being</a:t>
            </a:r>
            <a:r>
              <a:rPr sz="2400" spc="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0E4561"/>
                </a:solidFill>
                <a:latin typeface="Arial"/>
                <a:cs typeface="Arial"/>
              </a:rPr>
              <a:t>aware</a:t>
            </a:r>
            <a:r>
              <a:rPr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50" dirty="0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importance</a:t>
            </a:r>
            <a:r>
              <a:rPr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50" dirty="0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cultural</a:t>
            </a:r>
            <a:r>
              <a:rPr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0E4561"/>
                </a:solidFill>
                <a:latin typeface="Arial"/>
                <a:cs typeface="Arial"/>
              </a:rPr>
              <a:t>background</a:t>
            </a:r>
            <a:r>
              <a:rPr sz="2400" spc="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0E4561"/>
                </a:solidFill>
                <a:latin typeface="Arial"/>
                <a:cs typeface="Arial"/>
              </a:rPr>
              <a:t>to </a:t>
            </a:r>
            <a:r>
              <a:rPr sz="2400" spc="70" dirty="0">
                <a:solidFill>
                  <a:srgbClr val="0E4561"/>
                </a:solidFill>
                <a:latin typeface="Arial"/>
                <a:cs typeface="Arial"/>
              </a:rPr>
              <a:t>avoid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0E4561"/>
                </a:solidFill>
                <a:latin typeface="Arial"/>
                <a:cs typeface="Arial"/>
              </a:rPr>
              <a:t>misunderstandings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spc="6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ensure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culturally</a:t>
            </a:r>
            <a:r>
              <a:rPr sz="2400" b="1" spc="8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E4561"/>
                </a:solidFill>
                <a:latin typeface="Arial"/>
                <a:cs typeface="Arial"/>
              </a:rPr>
              <a:t>sensitive communication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673100" marR="11430" algn="just">
              <a:lnSpc>
                <a:spcPct val="140600"/>
              </a:lnSpc>
            </a:pP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Recognising</a:t>
            </a:r>
            <a:r>
              <a:rPr sz="2400" spc="114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sz="2400" spc="1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ethical</a:t>
            </a:r>
            <a:r>
              <a:rPr sz="2400" b="1" spc="1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E4561"/>
                </a:solidFill>
                <a:latin typeface="Arial"/>
                <a:cs typeface="Arial"/>
              </a:rPr>
              <a:t>implications</a:t>
            </a:r>
            <a:r>
              <a:rPr sz="2400" b="1" spc="1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within</a:t>
            </a:r>
            <a:r>
              <a:rPr sz="2400" spc="114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public</a:t>
            </a:r>
            <a:r>
              <a:rPr sz="2400" spc="1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service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settings</a:t>
            </a:r>
            <a:r>
              <a:rPr sz="2400" spc="7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ensures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0E4561"/>
                </a:solidFill>
                <a:latin typeface="Arial"/>
                <a:cs typeface="Arial"/>
              </a:rPr>
              <a:t>that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interpreters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95" dirty="0">
                <a:solidFill>
                  <a:srgbClr val="0E4561"/>
                </a:solidFill>
                <a:latin typeface="Arial"/>
                <a:cs typeface="Arial"/>
              </a:rPr>
              <a:t>act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within</a:t>
            </a:r>
            <a:r>
              <a:rPr sz="2400" spc="7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E4561"/>
                </a:solidFill>
                <a:latin typeface="Arial"/>
                <a:cs typeface="Arial"/>
              </a:rPr>
              <a:t>professional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standards</a:t>
            </a:r>
            <a:r>
              <a:rPr sz="2400" b="1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safeguard</a:t>
            </a:r>
            <a:r>
              <a:rPr sz="24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users'</a:t>
            </a:r>
            <a:r>
              <a:rPr sz="24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rights</a:t>
            </a:r>
            <a:r>
              <a:rPr sz="24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dignity.</a:t>
            </a:r>
            <a:endParaRPr lang="es-ES" sz="2400" spc="-10" dirty="0">
              <a:solidFill>
                <a:srgbClr val="0E4561"/>
              </a:solidFill>
              <a:latin typeface="Arial"/>
              <a:cs typeface="Arial"/>
            </a:endParaRPr>
          </a:p>
          <a:p>
            <a:pPr marL="673100" marR="11430" algn="just">
              <a:lnSpc>
                <a:spcPct val="140600"/>
              </a:lnSpc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6000" y="497473"/>
            <a:ext cx="11533505" cy="19648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lang="es-ES" spc="-85" dirty="0"/>
              <a:t>3</a:t>
            </a:r>
            <a:r>
              <a:rPr spc="-85" dirty="0"/>
              <a:t>. </a:t>
            </a:r>
            <a:r>
              <a:rPr spc="-605" dirty="0"/>
              <a:t>WP3:</a:t>
            </a:r>
            <a:r>
              <a:rPr spc="-80" dirty="0"/>
              <a:t> </a:t>
            </a:r>
            <a:r>
              <a:rPr spc="-315" dirty="0"/>
              <a:t>Material</a:t>
            </a:r>
            <a:r>
              <a:rPr spc="-80" dirty="0"/>
              <a:t> </a:t>
            </a:r>
            <a:r>
              <a:rPr spc="-275" dirty="0"/>
              <a:t>analysis,</a:t>
            </a:r>
            <a:r>
              <a:rPr spc="-80" dirty="0"/>
              <a:t> </a:t>
            </a:r>
            <a:r>
              <a:rPr spc="-450" dirty="0"/>
              <a:t>course</a:t>
            </a:r>
            <a:r>
              <a:rPr spc="-80" dirty="0"/>
              <a:t> </a:t>
            </a:r>
            <a:r>
              <a:rPr spc="-425" dirty="0"/>
              <a:t>design</a:t>
            </a:r>
            <a:r>
              <a:rPr spc="-80" dirty="0"/>
              <a:t> </a:t>
            </a:r>
            <a:r>
              <a:rPr spc="-50" dirty="0"/>
              <a:t>&amp; </a:t>
            </a:r>
            <a:r>
              <a:rPr spc="-280" dirty="0"/>
              <a:t>material</a:t>
            </a:r>
            <a:r>
              <a:rPr spc="-95" dirty="0"/>
              <a:t> </a:t>
            </a:r>
            <a:r>
              <a:rPr spc="-310" dirty="0"/>
              <a:t>creation,</a:t>
            </a:r>
            <a:r>
              <a:rPr spc="-95" dirty="0"/>
              <a:t> </a:t>
            </a:r>
            <a:r>
              <a:rPr spc="-335" dirty="0"/>
              <a:t>piloting</a:t>
            </a:r>
            <a:r>
              <a:rPr spc="-95" dirty="0"/>
              <a:t> </a:t>
            </a:r>
            <a:r>
              <a:rPr dirty="0"/>
              <a:t>&amp;</a:t>
            </a:r>
            <a:r>
              <a:rPr spc="-135" dirty="0"/>
              <a:t> </a:t>
            </a:r>
            <a:r>
              <a:rPr spc="-310" dirty="0"/>
              <a:t>results</a:t>
            </a: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18756" y="9779093"/>
            <a:ext cx="571499" cy="3619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392634" y="9779093"/>
            <a:ext cx="257174" cy="257174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5710352" y="9779188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297882" y="256984"/>
                </a:moveTo>
                <a:lnTo>
                  <a:pt x="186046" y="256984"/>
                </a:lnTo>
                <a:lnTo>
                  <a:pt x="148420" y="198687"/>
                </a:lnTo>
                <a:lnTo>
                  <a:pt x="111538" y="256984"/>
                </a:lnTo>
                <a:lnTo>
                  <a:pt x="0" y="256984"/>
                </a:lnTo>
                <a:lnTo>
                  <a:pt x="92800" y="127451"/>
                </a:lnTo>
                <a:lnTo>
                  <a:pt x="3271" y="0"/>
                </a:lnTo>
                <a:lnTo>
                  <a:pt x="113174" y="0"/>
                </a:lnTo>
                <a:lnTo>
                  <a:pt x="150353" y="54876"/>
                </a:lnTo>
                <a:lnTo>
                  <a:pt x="186492" y="0"/>
                </a:lnTo>
                <a:lnTo>
                  <a:pt x="292825" y="0"/>
                </a:lnTo>
                <a:lnTo>
                  <a:pt x="203446" y="124328"/>
                </a:lnTo>
                <a:lnTo>
                  <a:pt x="297882" y="25698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884" y="3193436"/>
            <a:ext cx="6681577" cy="553554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108884" y="0"/>
            <a:ext cx="10251440" cy="10287000"/>
          </a:xfrm>
          <a:custGeom>
            <a:avLst/>
            <a:gdLst/>
            <a:ahLst/>
            <a:cxnLst/>
            <a:rect l="l" t="t" r="r" b="b"/>
            <a:pathLst>
              <a:path w="10251440" h="10287000">
                <a:moveTo>
                  <a:pt x="10251161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251161" y="0"/>
                </a:lnTo>
                <a:lnTo>
                  <a:pt x="10251161" y="10286999"/>
                </a:lnTo>
                <a:close/>
              </a:path>
            </a:pathLst>
          </a:custGeom>
          <a:solidFill>
            <a:srgbClr val="DAE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490201" y="2095500"/>
            <a:ext cx="9488805" cy="6865982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460"/>
              </a:spcBef>
            </a:pPr>
            <a:r>
              <a:rPr sz="2600" b="1" dirty="0">
                <a:solidFill>
                  <a:srgbClr val="0E4561"/>
                </a:solidFill>
                <a:latin typeface="Arial"/>
                <a:cs typeface="Arial"/>
              </a:rPr>
              <a:t>Piloting</a:t>
            </a:r>
            <a:r>
              <a:rPr sz="2600" b="1" spc="-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E4561"/>
                </a:solidFill>
                <a:latin typeface="Arial"/>
                <a:cs typeface="Arial"/>
              </a:rPr>
              <a:t>&amp;</a:t>
            </a:r>
            <a:r>
              <a:rPr sz="2600" b="1" spc="-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E4561"/>
                </a:solidFill>
                <a:latin typeface="Arial"/>
                <a:cs typeface="Arial"/>
              </a:rPr>
              <a:t>results</a:t>
            </a:r>
            <a:endParaRPr lang="es-ES" sz="2600" b="1" spc="-10" dirty="0">
              <a:solidFill>
                <a:srgbClr val="0E4561"/>
              </a:solidFill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1460"/>
              </a:spcBef>
              <a:buFont typeface="Arial" panose="020B0604020202020204" pitchFamily="34" charset="0"/>
              <a:buChar char="•"/>
            </a:pP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The 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objective</a:t>
            </a:r>
            <a:r>
              <a:rPr sz="24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50" dirty="0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sz="24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sz="24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piloting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 was</a:t>
            </a:r>
            <a:r>
              <a:rPr sz="24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0E4561"/>
                </a:solidFill>
                <a:latin typeface="Arial"/>
                <a:cs typeface="Arial"/>
              </a:rPr>
              <a:t>to</a:t>
            </a:r>
            <a:r>
              <a:rPr sz="24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0E4561"/>
                </a:solidFill>
                <a:latin typeface="Arial"/>
                <a:cs typeface="Arial"/>
              </a:rPr>
              <a:t>test</a:t>
            </a:r>
            <a:r>
              <a:rPr sz="2400" b="1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materials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spc="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methodologies</a:t>
            </a:r>
            <a:r>
              <a:rPr sz="2400" spc="2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developed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and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to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dirty="0">
                <a:solidFill>
                  <a:srgbClr val="0E4561"/>
                </a:solidFill>
                <a:latin typeface="Arial"/>
                <a:cs typeface="Arial"/>
              </a:rPr>
              <a:t>test </a:t>
            </a:r>
            <a:r>
              <a:rPr lang="es-ES" sz="2400" dirty="0" err="1">
                <a:solidFill>
                  <a:srgbClr val="0E4561"/>
                </a:solidFill>
                <a:latin typeface="Arial"/>
                <a:cs typeface="Arial"/>
              </a:rPr>
              <a:t>if</a:t>
            </a:r>
            <a:r>
              <a:rPr lang="es-ES" sz="24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0E4561"/>
                </a:solidFill>
                <a:latin typeface="Arial"/>
                <a:cs typeface="Arial"/>
              </a:rPr>
              <a:t>it</a:t>
            </a:r>
            <a:r>
              <a:rPr lang="es-ES" sz="24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could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easily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 be</a:t>
            </a:r>
            <a:r>
              <a:rPr sz="2400" spc="6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applicable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E4561"/>
                </a:solidFill>
                <a:latin typeface="Arial"/>
                <a:cs typeface="Arial"/>
              </a:rPr>
              <a:t>in </a:t>
            </a:r>
            <a:r>
              <a:rPr sz="2400" b="1" spc="-85" dirty="0">
                <a:solidFill>
                  <a:srgbClr val="0E4561"/>
                </a:solidFill>
                <a:latin typeface="Arial"/>
                <a:cs typeface="Arial"/>
              </a:rPr>
              <a:t>crisis</a:t>
            </a:r>
            <a:r>
              <a:rPr sz="2400" b="1" spc="-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situations</a:t>
            </a:r>
            <a:r>
              <a:rPr sz="2400" b="1" spc="-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0E4561"/>
                </a:solidFill>
                <a:latin typeface="Arial"/>
                <a:cs typeface="Arial"/>
              </a:rPr>
              <a:t>that</a:t>
            </a:r>
            <a:r>
              <a:rPr sz="2400" spc="-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urgently</a:t>
            </a:r>
            <a:r>
              <a:rPr sz="2400" spc="-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require</a:t>
            </a:r>
            <a:r>
              <a:rPr sz="2400" spc="-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sz="2400" spc="-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use</a:t>
            </a:r>
            <a:r>
              <a:rPr sz="2400" spc="-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50" dirty="0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sz="2400" spc="-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trained 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interpreters</a:t>
            </a:r>
            <a:r>
              <a:rPr lang="es-ES" sz="2400" spc="50" dirty="0">
                <a:solidFill>
                  <a:srgbClr val="0E4561"/>
                </a:solidFill>
                <a:latin typeface="Arial"/>
                <a:cs typeface="Arial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1460"/>
              </a:spcBef>
            </a:pPr>
            <a:endParaRPr sz="2400" dirty="0">
              <a:solidFill>
                <a:srgbClr val="0E4561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839"/>
              </a:spcBef>
            </a:pPr>
            <a:r>
              <a:rPr sz="2600" b="1" dirty="0">
                <a:solidFill>
                  <a:srgbClr val="0E4561"/>
                </a:solidFill>
                <a:latin typeface="Arial"/>
                <a:cs typeface="Arial"/>
              </a:rPr>
              <a:t>Participants</a:t>
            </a:r>
            <a:r>
              <a:rPr sz="2600" b="1" spc="32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E4561"/>
                </a:solidFill>
                <a:latin typeface="Arial"/>
                <a:cs typeface="Arial"/>
              </a:rPr>
              <a:t>selection</a:t>
            </a:r>
            <a:endParaRPr lang="es-ES" sz="2600" b="1" spc="-10" dirty="0">
              <a:solidFill>
                <a:srgbClr val="0E4561"/>
              </a:solidFill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1839"/>
              </a:spcBef>
              <a:buFont typeface="Arial" panose="020B0604020202020204" pitchFamily="34" charset="0"/>
              <a:buChar char="•"/>
            </a:pP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A</a:t>
            </a:r>
            <a:r>
              <a:rPr sz="2400" spc="8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0E4561"/>
                </a:solidFill>
                <a:latin typeface="Arial"/>
                <a:cs typeface="Arial"/>
              </a:rPr>
              <a:t>total</a:t>
            </a:r>
            <a:r>
              <a:rPr sz="2400" spc="9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50" dirty="0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sz="2400" spc="8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74</a:t>
            </a:r>
            <a:r>
              <a:rPr sz="2400" b="1" spc="9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institutions</a:t>
            </a:r>
            <a:r>
              <a:rPr sz="2400" spc="8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were</a:t>
            </a:r>
            <a:r>
              <a:rPr sz="2400" spc="9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0E4561"/>
                </a:solidFill>
                <a:latin typeface="Arial"/>
                <a:cs typeface="Arial"/>
              </a:rPr>
              <a:t>contacted</a:t>
            </a:r>
            <a:r>
              <a:rPr lang="es-ES" sz="2400" spc="40" dirty="0">
                <a:solidFill>
                  <a:srgbClr val="0E4561"/>
                </a:solidFill>
                <a:latin typeface="Arial"/>
                <a:cs typeface="Arial"/>
              </a:rPr>
              <a:t> (</a:t>
            </a:r>
            <a:r>
              <a:rPr lang="es-ES" sz="2400" dirty="0" err="1">
                <a:solidFill>
                  <a:srgbClr val="0E4561"/>
                </a:solidFill>
                <a:latin typeface="Arial"/>
                <a:cs typeface="Arial"/>
              </a:rPr>
              <a:t>they</a:t>
            </a:r>
            <a:r>
              <a:rPr sz="2400" spc="-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0E4561"/>
                </a:solidFill>
                <a:latin typeface="Arial"/>
                <a:cs typeface="Arial"/>
              </a:rPr>
              <a:t>stated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0E4561"/>
                </a:solidFill>
                <a:latin typeface="Arial"/>
                <a:cs typeface="Arial"/>
              </a:rPr>
              <a:t>that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there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is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0E4561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critical</a:t>
            </a:r>
            <a:r>
              <a:rPr sz="2400" b="1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need</a:t>
            </a:r>
            <a:r>
              <a:rPr sz="2400" b="1" spc="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40" dirty="0">
                <a:solidFill>
                  <a:srgbClr val="0E4561"/>
                </a:solidFill>
                <a:latin typeface="Arial"/>
                <a:cs typeface="Arial"/>
              </a:rPr>
              <a:t>for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trained </a:t>
            </a:r>
            <a:r>
              <a:rPr sz="2400" spc="65" dirty="0">
                <a:solidFill>
                  <a:srgbClr val="0E4561"/>
                </a:solidFill>
                <a:latin typeface="Arial"/>
                <a:cs typeface="Arial"/>
              </a:rPr>
              <a:t>translators</a:t>
            </a:r>
            <a:r>
              <a:rPr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interpreters</a:t>
            </a:r>
            <a:r>
              <a:rPr sz="24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in</a:t>
            </a:r>
            <a:r>
              <a:rPr sz="24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Wolof,</a:t>
            </a:r>
            <a:r>
              <a:rPr sz="24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Bambara,</a:t>
            </a:r>
            <a:r>
              <a:rPr sz="24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Fula, </a:t>
            </a:r>
            <a:r>
              <a:rPr sz="2400" spc="-30" dirty="0">
                <a:solidFill>
                  <a:srgbClr val="0E4561"/>
                </a:solidFill>
                <a:latin typeface="Arial"/>
                <a:cs typeface="Arial"/>
              </a:rPr>
              <a:t>Swahili,</a:t>
            </a:r>
            <a:r>
              <a:rPr sz="2400" spc="-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Hausa,</a:t>
            </a:r>
            <a:r>
              <a:rPr sz="2400" spc="-7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Somali,</a:t>
            </a:r>
            <a:r>
              <a:rPr sz="2400" spc="-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Kinyarwanda,</a:t>
            </a:r>
            <a:r>
              <a:rPr sz="2400" spc="-7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Soninke,</a:t>
            </a:r>
            <a:r>
              <a:rPr sz="2400" spc="-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Yoruba, Farsi,</a:t>
            </a:r>
            <a:r>
              <a:rPr sz="2400" spc="-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Armenian</a:t>
            </a:r>
            <a:r>
              <a:rPr sz="2400" spc="-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spc="-4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Azari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)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.</a:t>
            </a:r>
            <a:endParaRPr lang="es-ES" sz="2400" spc="-10" dirty="0">
              <a:solidFill>
                <a:srgbClr val="0E4561"/>
              </a:solidFill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1839"/>
              </a:spcBef>
              <a:buFont typeface="Arial" panose="020B0604020202020204" pitchFamily="34" charset="0"/>
              <a:buChar char="•"/>
            </a:pPr>
            <a:r>
              <a:rPr lang="es-ES" sz="2400" b="1" spc="-229" dirty="0">
                <a:solidFill>
                  <a:srgbClr val="0E4561"/>
                </a:solidFill>
                <a:latin typeface="Arial"/>
                <a:cs typeface="Arial"/>
              </a:rPr>
              <a:t>17</a:t>
            </a:r>
            <a:r>
              <a:rPr lang="es-ES" sz="2400" b="1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b="1" dirty="0" err="1">
                <a:solidFill>
                  <a:srgbClr val="0E4561"/>
                </a:solidFill>
                <a:latin typeface="Arial"/>
                <a:cs typeface="Arial"/>
              </a:rPr>
              <a:t>students</a:t>
            </a:r>
            <a:r>
              <a:rPr lang="es-ES" sz="2400" b="1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100" dirty="0" err="1">
                <a:solidFill>
                  <a:srgbClr val="0E4561"/>
                </a:solidFill>
                <a:latin typeface="Arial"/>
                <a:cs typeface="Arial"/>
              </a:rPr>
              <a:t>that</a:t>
            </a:r>
            <a:r>
              <a:rPr lang="es-ES"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could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0E4561"/>
                </a:solidFill>
                <a:latin typeface="Arial"/>
                <a:cs typeface="Arial"/>
              </a:rPr>
              <a:t>speak</a:t>
            </a:r>
            <a:r>
              <a:rPr lang="es-ES" sz="2400" dirty="0">
                <a:solidFill>
                  <a:srgbClr val="0E4561"/>
                </a:solidFill>
                <a:latin typeface="Arial"/>
                <a:cs typeface="Arial"/>
              </a:rPr>
              <a:t>, </a:t>
            </a:r>
            <a:r>
              <a:rPr lang="es-ES" sz="2400" spc="114" dirty="0" err="1">
                <a:solidFill>
                  <a:srgbClr val="0E4561"/>
                </a:solidFill>
                <a:latin typeface="Arial"/>
                <a:cs typeface="Arial"/>
              </a:rPr>
              <a:t>among</a:t>
            </a:r>
            <a:r>
              <a:rPr lang="es-ES" sz="24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others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: </a:t>
            </a:r>
            <a:r>
              <a:rPr lang="es-ES" sz="2400" dirty="0" err="1">
                <a:solidFill>
                  <a:srgbClr val="0E4561"/>
                </a:solidFill>
                <a:latin typeface="Arial"/>
                <a:cs typeface="Arial"/>
              </a:rPr>
              <a:t>Amazigh</a:t>
            </a:r>
            <a:r>
              <a:rPr lang="es-ES" sz="2400" dirty="0">
                <a:solidFill>
                  <a:srgbClr val="0E4561"/>
                </a:solidFill>
                <a:latin typeface="Arial"/>
                <a:cs typeface="Arial"/>
              </a:rPr>
              <a:t>,</a:t>
            </a:r>
            <a:r>
              <a:rPr lang="es-ES" sz="2400" spc="19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0E4561"/>
                </a:solidFill>
                <a:latin typeface="Arial"/>
                <a:cs typeface="Arial"/>
              </a:rPr>
              <a:t>Arabic</a:t>
            </a:r>
            <a:r>
              <a:rPr lang="es-ES" sz="2400" spc="19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dirty="0">
                <a:solidFill>
                  <a:srgbClr val="0E4561"/>
                </a:solidFill>
                <a:latin typeface="Arial"/>
                <a:cs typeface="Arial"/>
              </a:rPr>
              <a:t>(</a:t>
            </a:r>
            <a:r>
              <a:rPr lang="es-ES" sz="2400" dirty="0" err="1">
                <a:solidFill>
                  <a:srgbClr val="0E4561"/>
                </a:solidFill>
                <a:latin typeface="Arial"/>
                <a:cs typeface="Arial"/>
              </a:rPr>
              <a:t>Hasania</a:t>
            </a:r>
            <a:r>
              <a:rPr lang="es-ES" sz="2400" dirty="0">
                <a:solidFill>
                  <a:srgbClr val="0E4561"/>
                </a:solidFill>
                <a:latin typeface="Arial"/>
                <a:cs typeface="Arial"/>
              </a:rPr>
              <a:t>,</a:t>
            </a:r>
            <a:r>
              <a:rPr lang="es-ES" sz="2400" spc="19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0E4561"/>
                </a:solidFill>
                <a:latin typeface="Arial"/>
                <a:cs typeface="Arial"/>
              </a:rPr>
              <a:t>Darija</a:t>
            </a:r>
            <a:r>
              <a:rPr lang="es-ES" sz="2400" dirty="0">
                <a:solidFill>
                  <a:srgbClr val="0E4561"/>
                </a:solidFill>
                <a:latin typeface="Arial"/>
                <a:cs typeface="Arial"/>
              </a:rPr>
              <a:t>),</a:t>
            </a:r>
            <a:r>
              <a:rPr lang="es-ES" sz="2400" spc="19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Armenian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, </a:t>
            </a:r>
            <a:r>
              <a:rPr lang="es-ES" sz="2400" spc="60" dirty="0" err="1">
                <a:solidFill>
                  <a:srgbClr val="0E4561"/>
                </a:solidFill>
                <a:latin typeface="Arial"/>
                <a:cs typeface="Arial"/>
              </a:rPr>
              <a:t>Bambara</a:t>
            </a:r>
            <a:r>
              <a:rPr lang="es-ES" sz="2400" spc="60" dirty="0">
                <a:solidFill>
                  <a:srgbClr val="0E4561"/>
                </a:solidFill>
                <a:latin typeface="Arial"/>
                <a:cs typeface="Arial"/>
              </a:rPr>
              <a:t>,</a:t>
            </a:r>
            <a:r>
              <a:rPr lang="es-ES" sz="2400" spc="-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20" dirty="0">
                <a:solidFill>
                  <a:srgbClr val="0E4561"/>
                </a:solidFill>
                <a:latin typeface="Arial"/>
                <a:cs typeface="Arial"/>
              </a:rPr>
              <a:t>Bassa,</a:t>
            </a:r>
            <a:r>
              <a:rPr lang="es-ES" sz="2400" spc="-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0E4561"/>
                </a:solidFill>
                <a:latin typeface="Arial"/>
                <a:cs typeface="Arial"/>
              </a:rPr>
              <a:t>Diula</a:t>
            </a:r>
            <a:r>
              <a:rPr lang="es-ES" sz="2400" dirty="0">
                <a:solidFill>
                  <a:srgbClr val="0E4561"/>
                </a:solidFill>
                <a:latin typeface="Arial"/>
                <a:cs typeface="Arial"/>
              </a:rPr>
              <a:t>,</a:t>
            </a:r>
            <a:r>
              <a:rPr lang="es-ES" sz="2400" spc="-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Chinese</a:t>
            </a:r>
            <a:r>
              <a:rPr lang="es-ES" sz="2400" spc="-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60" dirty="0">
                <a:solidFill>
                  <a:srgbClr val="0E4561"/>
                </a:solidFill>
                <a:latin typeface="Arial"/>
                <a:cs typeface="Arial"/>
              </a:rPr>
              <a:t>(</a:t>
            </a:r>
            <a:r>
              <a:rPr lang="es-ES" sz="2400" spc="60" dirty="0" err="1">
                <a:solidFill>
                  <a:srgbClr val="0E4561"/>
                </a:solidFill>
                <a:latin typeface="Arial"/>
                <a:cs typeface="Arial"/>
              </a:rPr>
              <a:t>Mandarin</a:t>
            </a:r>
            <a:r>
              <a:rPr lang="es-ES" sz="2400" spc="-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dirty="0">
                <a:solidFill>
                  <a:srgbClr val="0E4561"/>
                </a:solidFill>
                <a:latin typeface="Arial"/>
                <a:cs typeface="Arial"/>
              </a:rPr>
              <a:t>+</a:t>
            </a:r>
            <a:r>
              <a:rPr lang="es-ES" sz="2400" spc="-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dirty="0">
                <a:solidFill>
                  <a:srgbClr val="0E4561"/>
                </a:solidFill>
                <a:latin typeface="Arial"/>
                <a:cs typeface="Arial"/>
              </a:rPr>
              <a:t>Wu</a:t>
            </a:r>
            <a:r>
              <a:rPr lang="es-ES" sz="2400" spc="-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55" dirty="0">
                <a:solidFill>
                  <a:srgbClr val="0E4561"/>
                </a:solidFill>
                <a:latin typeface="Arial"/>
                <a:cs typeface="Arial"/>
              </a:rPr>
              <a:t>and </a:t>
            </a:r>
            <a:r>
              <a:rPr lang="es-ES" sz="2400" spc="70" dirty="0" err="1">
                <a:solidFill>
                  <a:srgbClr val="0E4561"/>
                </a:solidFill>
                <a:latin typeface="Arial"/>
                <a:cs typeface="Arial"/>
              </a:rPr>
              <a:t>Northern</a:t>
            </a:r>
            <a:r>
              <a:rPr lang="es-ES"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dirty="0">
                <a:solidFill>
                  <a:srgbClr val="0E4561"/>
                </a:solidFill>
                <a:latin typeface="Arial"/>
                <a:cs typeface="Arial"/>
              </a:rPr>
              <a:t>Eastern</a:t>
            </a:r>
            <a:r>
              <a:rPr lang="es-ES"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0E4561"/>
                </a:solidFill>
                <a:latin typeface="Arial"/>
                <a:cs typeface="Arial"/>
              </a:rPr>
              <a:t>dialects</a:t>
            </a:r>
            <a:r>
              <a:rPr lang="es-ES" sz="2400" dirty="0">
                <a:solidFill>
                  <a:srgbClr val="0E4561"/>
                </a:solidFill>
                <a:latin typeface="Arial"/>
                <a:cs typeface="Arial"/>
              </a:rPr>
              <a:t>),</a:t>
            </a:r>
            <a:r>
              <a:rPr lang="es-ES"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0E4561"/>
                </a:solidFill>
                <a:latin typeface="Arial"/>
                <a:cs typeface="Arial"/>
              </a:rPr>
              <a:t>Ewondo</a:t>
            </a:r>
            <a:r>
              <a:rPr lang="es-ES" sz="2400" dirty="0">
                <a:solidFill>
                  <a:srgbClr val="0E4561"/>
                </a:solidFill>
                <a:latin typeface="Arial"/>
                <a:cs typeface="Arial"/>
              </a:rPr>
              <a:t>,</a:t>
            </a:r>
            <a:r>
              <a:rPr lang="es-ES" sz="2400" spc="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Persian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,</a:t>
            </a:r>
            <a:r>
              <a:rPr lang="es-ES"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Poular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, </a:t>
            </a:r>
            <a:r>
              <a:rPr lang="es-ES" sz="2400" spc="-35" dirty="0" err="1">
                <a:solidFill>
                  <a:srgbClr val="0E4561"/>
                </a:solidFill>
                <a:latin typeface="Arial"/>
                <a:cs typeface="Arial"/>
              </a:rPr>
              <a:t>Russian</a:t>
            </a:r>
            <a:r>
              <a:rPr lang="es-ES" sz="2400" spc="-35" dirty="0">
                <a:solidFill>
                  <a:srgbClr val="0E4561"/>
                </a:solidFill>
                <a:latin typeface="Arial"/>
                <a:cs typeface="Arial"/>
              </a:rPr>
              <a:t>,</a:t>
            </a:r>
            <a:r>
              <a:rPr lang="es-ES" sz="2400" spc="-8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0E4561"/>
                </a:solidFill>
                <a:latin typeface="Arial"/>
                <a:cs typeface="Arial"/>
              </a:rPr>
              <a:t>Somali</a:t>
            </a:r>
            <a:r>
              <a:rPr lang="es-ES" sz="2400" dirty="0">
                <a:solidFill>
                  <a:srgbClr val="0E4561"/>
                </a:solidFill>
                <a:latin typeface="Arial"/>
                <a:cs typeface="Arial"/>
              </a:rPr>
              <a:t>,</a:t>
            </a:r>
            <a:r>
              <a:rPr lang="es-ES" sz="2400" spc="-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dirty="0">
                <a:solidFill>
                  <a:srgbClr val="0E4561"/>
                </a:solidFill>
                <a:latin typeface="Arial"/>
                <a:cs typeface="Arial"/>
              </a:rPr>
              <a:t>Swahili</a:t>
            </a:r>
            <a:r>
              <a:rPr lang="es-ES" sz="2400" spc="-8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lang="es-ES" sz="2400" spc="-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Tamazigh</a:t>
            </a:r>
            <a:endParaRPr lang="es-ES" sz="2400" dirty="0">
              <a:solidFill>
                <a:srgbClr val="0E4561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16000" y="497473"/>
            <a:ext cx="17034416" cy="19648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lang="es-ES" spc="-330" dirty="0"/>
              <a:t>3</a:t>
            </a:r>
            <a:r>
              <a:rPr spc="-330" dirty="0"/>
              <a:t>.</a:t>
            </a:r>
            <a:r>
              <a:rPr spc="-85" dirty="0"/>
              <a:t> </a:t>
            </a:r>
            <a:r>
              <a:rPr spc="-605" dirty="0"/>
              <a:t>WP3:</a:t>
            </a:r>
            <a:r>
              <a:rPr spc="-80" dirty="0"/>
              <a:t> </a:t>
            </a:r>
            <a:r>
              <a:rPr spc="-315" dirty="0"/>
              <a:t>Material</a:t>
            </a:r>
            <a:r>
              <a:rPr spc="-80" dirty="0"/>
              <a:t> </a:t>
            </a:r>
            <a:r>
              <a:rPr spc="-275" dirty="0"/>
              <a:t>analysis,</a:t>
            </a:r>
            <a:r>
              <a:rPr spc="-80" dirty="0"/>
              <a:t> </a:t>
            </a:r>
            <a:r>
              <a:rPr spc="-450" dirty="0"/>
              <a:t>course</a:t>
            </a:r>
            <a:r>
              <a:rPr spc="-80" dirty="0"/>
              <a:t> </a:t>
            </a:r>
            <a:r>
              <a:rPr spc="-425" dirty="0"/>
              <a:t>design</a:t>
            </a:r>
            <a:r>
              <a:rPr spc="-80" dirty="0"/>
              <a:t> </a:t>
            </a:r>
            <a:r>
              <a:rPr spc="-50" dirty="0"/>
              <a:t>&amp; </a:t>
            </a:r>
            <a:r>
              <a:rPr spc="-280" dirty="0"/>
              <a:t>material</a:t>
            </a:r>
            <a:r>
              <a:rPr spc="-95" dirty="0"/>
              <a:t> </a:t>
            </a:r>
            <a:r>
              <a:rPr spc="-310" dirty="0"/>
              <a:t>creation,</a:t>
            </a:r>
            <a:r>
              <a:rPr spc="-95" dirty="0"/>
              <a:t> </a:t>
            </a:r>
            <a:r>
              <a:rPr spc="-335" dirty="0"/>
              <a:t>piloting</a:t>
            </a:r>
            <a:r>
              <a:rPr spc="-95" dirty="0"/>
              <a:t> </a:t>
            </a:r>
            <a:r>
              <a:rPr dirty="0"/>
              <a:t>&amp;</a:t>
            </a:r>
            <a:r>
              <a:rPr spc="-135" dirty="0"/>
              <a:t> </a:t>
            </a:r>
            <a:r>
              <a:rPr spc="-310" dirty="0"/>
              <a:t>results</a:t>
            </a: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18756" y="9779093"/>
            <a:ext cx="571499" cy="3619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392634" y="9779093"/>
            <a:ext cx="257174" cy="257174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5710352" y="9779188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297882" y="256984"/>
                </a:moveTo>
                <a:lnTo>
                  <a:pt x="186046" y="256984"/>
                </a:lnTo>
                <a:lnTo>
                  <a:pt x="148420" y="198687"/>
                </a:lnTo>
                <a:lnTo>
                  <a:pt x="111538" y="256984"/>
                </a:lnTo>
                <a:lnTo>
                  <a:pt x="0" y="256984"/>
                </a:lnTo>
                <a:lnTo>
                  <a:pt x="92800" y="127451"/>
                </a:lnTo>
                <a:lnTo>
                  <a:pt x="3271" y="0"/>
                </a:lnTo>
                <a:lnTo>
                  <a:pt x="113174" y="0"/>
                </a:lnTo>
                <a:lnTo>
                  <a:pt x="150353" y="54876"/>
                </a:lnTo>
                <a:lnTo>
                  <a:pt x="186492" y="0"/>
                </a:lnTo>
                <a:lnTo>
                  <a:pt x="292825" y="0"/>
                </a:lnTo>
                <a:lnTo>
                  <a:pt x="203446" y="124328"/>
                </a:lnTo>
                <a:lnTo>
                  <a:pt x="297882" y="25698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3054985"/>
          </a:xfrm>
          <a:custGeom>
            <a:avLst/>
            <a:gdLst/>
            <a:ahLst/>
            <a:cxnLst/>
            <a:rect l="l" t="t" r="r" b="b"/>
            <a:pathLst>
              <a:path w="18288000" h="3054985">
                <a:moveTo>
                  <a:pt x="18287999" y="3054805"/>
                </a:moveTo>
                <a:lnTo>
                  <a:pt x="0" y="3054805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3054805"/>
                </a:lnTo>
                <a:close/>
              </a:path>
            </a:pathLst>
          </a:custGeom>
          <a:solidFill>
            <a:srgbClr val="DAE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97879" y="8681204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7816" y="9538497"/>
            <a:ext cx="229288" cy="2277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7540" y="9540653"/>
            <a:ext cx="229291" cy="2277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7582" y="9540653"/>
            <a:ext cx="229291" cy="22771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7484" y="9540656"/>
            <a:ext cx="229291" cy="2277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47341" y="9540653"/>
            <a:ext cx="229291" cy="2277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482817" y="1998251"/>
            <a:ext cx="8063865" cy="6681470"/>
            <a:chOff x="9482817" y="1998251"/>
            <a:chExt cx="8063865" cy="668147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50352" y="1998251"/>
              <a:ext cx="4495799" cy="28670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82817" y="4195572"/>
              <a:ext cx="4886324" cy="32956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34781" y="5374516"/>
              <a:ext cx="4410074" cy="3305174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16000" y="497473"/>
            <a:ext cx="11533505" cy="19648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lang="es-ES" spc="-330"/>
              <a:t>3</a:t>
            </a:r>
            <a:r>
              <a:rPr spc="-330"/>
              <a:t>.</a:t>
            </a:r>
            <a:r>
              <a:rPr spc="-85" dirty="0"/>
              <a:t> </a:t>
            </a:r>
            <a:r>
              <a:rPr spc="-605" dirty="0"/>
              <a:t>WP3:</a:t>
            </a:r>
            <a:r>
              <a:rPr spc="-80" dirty="0"/>
              <a:t> </a:t>
            </a:r>
            <a:r>
              <a:rPr spc="-315" dirty="0"/>
              <a:t>Material</a:t>
            </a:r>
            <a:r>
              <a:rPr spc="-80" dirty="0"/>
              <a:t> </a:t>
            </a:r>
            <a:r>
              <a:rPr spc="-275" dirty="0"/>
              <a:t>analysis,</a:t>
            </a:r>
            <a:r>
              <a:rPr spc="-80" dirty="0"/>
              <a:t> </a:t>
            </a:r>
            <a:r>
              <a:rPr spc="-450" dirty="0"/>
              <a:t>course</a:t>
            </a:r>
            <a:r>
              <a:rPr spc="-80" dirty="0"/>
              <a:t> </a:t>
            </a:r>
            <a:r>
              <a:rPr spc="-425" dirty="0"/>
              <a:t>design</a:t>
            </a:r>
            <a:r>
              <a:rPr spc="-80" dirty="0"/>
              <a:t> </a:t>
            </a:r>
            <a:r>
              <a:rPr spc="-50" dirty="0"/>
              <a:t>&amp; </a:t>
            </a:r>
            <a:r>
              <a:rPr spc="-280" dirty="0"/>
              <a:t>material</a:t>
            </a:r>
            <a:r>
              <a:rPr spc="-95" dirty="0"/>
              <a:t> </a:t>
            </a:r>
            <a:r>
              <a:rPr spc="-310" dirty="0"/>
              <a:t>creation,</a:t>
            </a:r>
            <a:r>
              <a:rPr spc="-95" dirty="0"/>
              <a:t> </a:t>
            </a:r>
            <a:r>
              <a:rPr spc="-335" dirty="0"/>
              <a:t>piloting</a:t>
            </a:r>
            <a:r>
              <a:rPr spc="-95" dirty="0"/>
              <a:t> </a:t>
            </a:r>
            <a:r>
              <a:rPr dirty="0"/>
              <a:t>&amp;</a:t>
            </a:r>
            <a:r>
              <a:rPr spc="-135" dirty="0"/>
              <a:t> </a:t>
            </a:r>
            <a:r>
              <a:rPr spc="-310" dirty="0"/>
              <a:t>results</a:t>
            </a: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3784" y="3766304"/>
            <a:ext cx="104775" cy="1047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3784" y="4795004"/>
            <a:ext cx="104775" cy="10477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3784" y="5309354"/>
            <a:ext cx="104775" cy="10477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3784" y="7366754"/>
            <a:ext cx="104775" cy="104774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xfrm>
            <a:off x="1381505" y="3452614"/>
            <a:ext cx="7872730" cy="47071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1035" algn="just">
              <a:lnSpc>
                <a:spcPct val="1406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45" dirty="0"/>
              <a:t> </a:t>
            </a:r>
            <a:r>
              <a:rPr dirty="0"/>
              <a:t>onsite</a:t>
            </a:r>
            <a:r>
              <a:rPr spc="50" dirty="0"/>
              <a:t> </a:t>
            </a:r>
            <a:r>
              <a:rPr spc="65" dirty="0"/>
              <a:t>pilot</a:t>
            </a:r>
            <a:r>
              <a:rPr spc="50" dirty="0"/>
              <a:t> </a:t>
            </a:r>
            <a:r>
              <a:rPr dirty="0"/>
              <a:t>course</a:t>
            </a:r>
            <a:r>
              <a:rPr spc="45" dirty="0"/>
              <a:t> </a:t>
            </a:r>
            <a:r>
              <a:rPr spc="110" dirty="0"/>
              <a:t>took</a:t>
            </a:r>
            <a:r>
              <a:rPr spc="50" dirty="0"/>
              <a:t> place </a:t>
            </a:r>
            <a:r>
              <a:rPr dirty="0"/>
              <a:t>in</a:t>
            </a:r>
            <a:r>
              <a:rPr spc="45" dirty="0"/>
              <a:t> </a:t>
            </a:r>
            <a:r>
              <a:rPr b="1" dirty="0">
                <a:latin typeface="Arial"/>
                <a:cs typeface="Arial"/>
              </a:rPr>
              <a:t>March</a:t>
            </a:r>
            <a:r>
              <a:rPr b="1" spc="70" dirty="0">
                <a:latin typeface="Arial"/>
                <a:cs typeface="Arial"/>
              </a:rPr>
              <a:t> </a:t>
            </a:r>
            <a:r>
              <a:rPr b="1" spc="60" dirty="0">
                <a:latin typeface="Arial"/>
                <a:cs typeface="Arial"/>
              </a:rPr>
              <a:t>2024</a:t>
            </a:r>
            <a:r>
              <a:rPr b="1" spc="50" dirty="0">
                <a:latin typeface="Arial"/>
                <a:cs typeface="Arial"/>
              </a:rPr>
              <a:t> </a:t>
            </a:r>
            <a:r>
              <a:rPr spc="-25" dirty="0"/>
              <a:t>in </a:t>
            </a:r>
            <a:r>
              <a:rPr spc="-10" dirty="0"/>
              <a:t>Madrid.</a:t>
            </a:r>
          </a:p>
          <a:p>
            <a:pPr marL="12700" algn="just">
              <a:lnSpc>
                <a:spcPct val="100000"/>
              </a:lnSpc>
              <a:spcBef>
                <a:spcPts val="1170"/>
              </a:spcBef>
            </a:pPr>
            <a:r>
              <a:rPr dirty="0"/>
              <a:t>It</a:t>
            </a:r>
            <a:r>
              <a:rPr spc="20" dirty="0"/>
              <a:t> </a:t>
            </a:r>
            <a:r>
              <a:rPr spc="50" dirty="0"/>
              <a:t>lasted</a:t>
            </a:r>
            <a:r>
              <a:rPr spc="25" dirty="0"/>
              <a:t> </a:t>
            </a:r>
            <a:r>
              <a:rPr spc="105" dirty="0"/>
              <a:t>a</a:t>
            </a:r>
            <a:r>
              <a:rPr spc="25" dirty="0"/>
              <a:t> </a:t>
            </a:r>
            <a:r>
              <a:rPr spc="100" dirty="0"/>
              <a:t>total</a:t>
            </a:r>
            <a:r>
              <a:rPr spc="25" dirty="0"/>
              <a:t> </a:t>
            </a:r>
            <a:r>
              <a:rPr spc="150" dirty="0"/>
              <a:t>of</a:t>
            </a:r>
            <a:r>
              <a:rPr spc="20" dirty="0"/>
              <a:t> </a:t>
            </a:r>
            <a:r>
              <a:rPr b="1" dirty="0">
                <a:latin typeface="Arial"/>
                <a:cs typeface="Arial"/>
              </a:rPr>
              <a:t>6</a:t>
            </a:r>
            <a:r>
              <a:rPr b="1" spc="45" dirty="0">
                <a:latin typeface="Arial"/>
                <a:cs typeface="Arial"/>
              </a:rPr>
              <a:t> </a:t>
            </a:r>
            <a:r>
              <a:rPr b="1" spc="105" dirty="0">
                <a:latin typeface="Arial"/>
                <a:cs typeface="Arial"/>
              </a:rPr>
              <a:t>4-</a:t>
            </a:r>
            <a:r>
              <a:rPr b="1" dirty="0">
                <a:latin typeface="Arial"/>
                <a:cs typeface="Arial"/>
              </a:rPr>
              <a:t>hour-long</a:t>
            </a:r>
            <a:r>
              <a:rPr b="1" spc="4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sessions</a:t>
            </a:r>
            <a:r>
              <a:rPr spc="-10" dirty="0"/>
              <a:t>.</a:t>
            </a:r>
          </a:p>
          <a:p>
            <a:pPr marL="12700" marR="192405" algn="just">
              <a:lnSpc>
                <a:spcPct val="140600"/>
              </a:lnSpc>
            </a:pPr>
            <a:r>
              <a:rPr spc="85" dirty="0"/>
              <a:t>Apart</a:t>
            </a:r>
            <a:r>
              <a:rPr spc="-5" dirty="0"/>
              <a:t> </a:t>
            </a:r>
            <a:r>
              <a:rPr spc="150" dirty="0"/>
              <a:t>from</a:t>
            </a:r>
            <a:r>
              <a:rPr dirty="0"/>
              <a:t> </a:t>
            </a:r>
            <a:r>
              <a:rPr spc="55" dirty="0"/>
              <a:t>the</a:t>
            </a:r>
            <a:r>
              <a:rPr dirty="0"/>
              <a:t> </a:t>
            </a:r>
            <a:r>
              <a:rPr spc="65" dirty="0"/>
              <a:t>academic</a:t>
            </a:r>
            <a:r>
              <a:rPr dirty="0"/>
              <a:t> </a:t>
            </a:r>
            <a:r>
              <a:rPr spc="50" dirty="0"/>
              <a:t>trainers</a:t>
            </a:r>
            <a:r>
              <a:rPr dirty="0"/>
              <a:t> </a:t>
            </a:r>
            <a:r>
              <a:rPr spc="80" dirty="0"/>
              <a:t>coming</a:t>
            </a:r>
            <a:r>
              <a:rPr dirty="0"/>
              <a:t> </a:t>
            </a:r>
            <a:r>
              <a:rPr spc="150" dirty="0"/>
              <a:t>from</a:t>
            </a:r>
            <a:r>
              <a:rPr dirty="0"/>
              <a:t> </a:t>
            </a:r>
            <a:r>
              <a:rPr spc="30" dirty="0"/>
              <a:t>the </a:t>
            </a:r>
            <a:r>
              <a:rPr dirty="0"/>
              <a:t>University</a:t>
            </a:r>
            <a:r>
              <a:rPr spc="114" dirty="0"/>
              <a:t> </a:t>
            </a:r>
            <a:r>
              <a:rPr spc="150" dirty="0"/>
              <a:t>of</a:t>
            </a:r>
            <a:r>
              <a:rPr spc="120" dirty="0"/>
              <a:t> </a:t>
            </a:r>
            <a:r>
              <a:rPr dirty="0"/>
              <a:t>Alcalá,</a:t>
            </a:r>
            <a:r>
              <a:rPr spc="120" dirty="0"/>
              <a:t> </a:t>
            </a:r>
            <a:r>
              <a:rPr dirty="0"/>
              <a:t>we</a:t>
            </a:r>
            <a:r>
              <a:rPr spc="114" dirty="0"/>
              <a:t> </a:t>
            </a:r>
            <a:r>
              <a:rPr dirty="0"/>
              <a:t>received</a:t>
            </a:r>
            <a:r>
              <a:rPr spc="145" dirty="0"/>
              <a:t> </a:t>
            </a:r>
            <a:r>
              <a:rPr b="1" dirty="0">
                <a:latin typeface="Arial"/>
                <a:cs typeface="Arial"/>
              </a:rPr>
              <a:t>guest</a:t>
            </a:r>
            <a:r>
              <a:rPr b="1" spc="1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speakers</a:t>
            </a:r>
            <a:r>
              <a:rPr b="1" spc="114" dirty="0">
                <a:latin typeface="Arial"/>
                <a:cs typeface="Arial"/>
              </a:rPr>
              <a:t> </a:t>
            </a:r>
            <a:r>
              <a:rPr spc="130" dirty="0"/>
              <a:t>from </a:t>
            </a:r>
            <a:r>
              <a:rPr spc="90" dirty="0"/>
              <a:t>different</a:t>
            </a:r>
            <a:r>
              <a:rPr spc="95" dirty="0"/>
              <a:t> </a:t>
            </a:r>
            <a:r>
              <a:rPr dirty="0"/>
              <a:t>institutions</a:t>
            </a:r>
            <a:r>
              <a:rPr spc="95" dirty="0"/>
              <a:t> </a:t>
            </a:r>
            <a:r>
              <a:rPr spc="70" dirty="0"/>
              <a:t>working</a:t>
            </a:r>
            <a:r>
              <a:rPr spc="95" dirty="0"/>
              <a:t> </a:t>
            </a:r>
            <a:r>
              <a:rPr dirty="0"/>
              <a:t>in</a:t>
            </a:r>
            <a:r>
              <a:rPr spc="100" dirty="0"/>
              <a:t> </a:t>
            </a:r>
            <a:r>
              <a:rPr spc="90" dirty="0"/>
              <a:t>different</a:t>
            </a:r>
            <a:r>
              <a:rPr spc="95" dirty="0"/>
              <a:t> </a:t>
            </a:r>
            <a:r>
              <a:rPr dirty="0"/>
              <a:t>fields</a:t>
            </a:r>
            <a:r>
              <a:rPr spc="95" dirty="0"/>
              <a:t> </a:t>
            </a:r>
            <a:r>
              <a:rPr spc="60" dirty="0"/>
              <a:t>related </a:t>
            </a:r>
            <a:r>
              <a:rPr spc="125" dirty="0"/>
              <a:t>to</a:t>
            </a:r>
            <a:r>
              <a:rPr spc="-15" dirty="0"/>
              <a:t> </a:t>
            </a:r>
            <a:r>
              <a:rPr spc="-10" dirty="0"/>
              <a:t>DIALOGOS.</a:t>
            </a:r>
          </a:p>
          <a:p>
            <a:pPr marL="12700" algn="just">
              <a:lnSpc>
                <a:spcPct val="100000"/>
              </a:lnSpc>
              <a:spcBef>
                <a:spcPts val="1170"/>
              </a:spcBef>
            </a:pPr>
            <a:r>
              <a:rPr dirty="0"/>
              <a:t>Students</a:t>
            </a:r>
            <a:r>
              <a:rPr spc="114" dirty="0"/>
              <a:t> </a:t>
            </a:r>
            <a:r>
              <a:rPr dirty="0"/>
              <a:t>received</a:t>
            </a:r>
            <a:r>
              <a:rPr spc="114" dirty="0"/>
              <a:t> </a:t>
            </a:r>
            <a:r>
              <a:rPr spc="105" dirty="0"/>
              <a:t>a</a:t>
            </a:r>
            <a:r>
              <a:rPr spc="114" dirty="0"/>
              <a:t> </a:t>
            </a:r>
            <a:r>
              <a:rPr dirty="0"/>
              <a:t>University</a:t>
            </a:r>
            <a:r>
              <a:rPr spc="114" dirty="0"/>
              <a:t> </a:t>
            </a:r>
            <a:r>
              <a:rPr spc="150" dirty="0"/>
              <a:t>of</a:t>
            </a:r>
            <a:r>
              <a:rPr spc="114" dirty="0"/>
              <a:t> </a:t>
            </a:r>
            <a:r>
              <a:rPr dirty="0"/>
              <a:t>Alcalá’s</a:t>
            </a:r>
            <a:r>
              <a:rPr spc="114" dirty="0"/>
              <a:t> </a:t>
            </a:r>
            <a:r>
              <a:rPr spc="75" dirty="0"/>
              <a:t>official</a:t>
            </a:r>
            <a:r>
              <a:rPr spc="114" dirty="0"/>
              <a:t> </a:t>
            </a:r>
            <a:r>
              <a:rPr spc="-10" dirty="0"/>
              <a:t>course</a:t>
            </a:r>
          </a:p>
          <a:p>
            <a:pPr marL="12700" algn="just">
              <a:lnSpc>
                <a:spcPct val="100000"/>
              </a:lnSpc>
              <a:spcBef>
                <a:spcPts val="1170"/>
              </a:spcBef>
            </a:pPr>
            <a:r>
              <a:rPr b="1" dirty="0">
                <a:latin typeface="Arial"/>
                <a:cs typeface="Arial"/>
              </a:rPr>
              <a:t>certification</a:t>
            </a:r>
            <a:r>
              <a:rPr b="1" spc="200" dirty="0">
                <a:latin typeface="Arial"/>
                <a:cs typeface="Arial"/>
              </a:rPr>
              <a:t> </a:t>
            </a:r>
            <a:r>
              <a:rPr spc="70" dirty="0"/>
              <a:t>upon</a:t>
            </a:r>
            <a:r>
              <a:rPr spc="200" dirty="0"/>
              <a:t> </a:t>
            </a:r>
            <a:r>
              <a:rPr spc="-10" dirty="0"/>
              <a:t>completion.</a:t>
            </a: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818756" y="9779093"/>
            <a:ext cx="571499" cy="36194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392634" y="9779093"/>
            <a:ext cx="257174" cy="257174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5710352" y="9779188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297882" y="256984"/>
                </a:moveTo>
                <a:lnTo>
                  <a:pt x="186046" y="256984"/>
                </a:lnTo>
                <a:lnTo>
                  <a:pt x="148420" y="198687"/>
                </a:lnTo>
                <a:lnTo>
                  <a:pt x="111538" y="256984"/>
                </a:lnTo>
                <a:lnTo>
                  <a:pt x="0" y="256984"/>
                </a:lnTo>
                <a:lnTo>
                  <a:pt x="92800" y="127451"/>
                </a:lnTo>
                <a:lnTo>
                  <a:pt x="3271" y="0"/>
                </a:lnTo>
                <a:lnTo>
                  <a:pt x="113174" y="0"/>
                </a:lnTo>
                <a:lnTo>
                  <a:pt x="150353" y="54876"/>
                </a:lnTo>
                <a:lnTo>
                  <a:pt x="186492" y="0"/>
                </a:lnTo>
                <a:lnTo>
                  <a:pt x="292825" y="0"/>
                </a:lnTo>
                <a:lnTo>
                  <a:pt x="203446" y="124328"/>
                </a:lnTo>
                <a:lnTo>
                  <a:pt x="297882" y="25698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3054985"/>
          </a:xfrm>
          <a:custGeom>
            <a:avLst/>
            <a:gdLst/>
            <a:ahLst/>
            <a:cxnLst/>
            <a:rect l="l" t="t" r="r" b="b"/>
            <a:pathLst>
              <a:path w="18288000" h="3054985">
                <a:moveTo>
                  <a:pt x="18287999" y="3054805"/>
                </a:moveTo>
                <a:lnTo>
                  <a:pt x="0" y="3054805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3054805"/>
                </a:lnTo>
                <a:close/>
              </a:path>
            </a:pathLst>
          </a:custGeom>
          <a:solidFill>
            <a:srgbClr val="DAE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97879" y="8681204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7816" y="9538497"/>
            <a:ext cx="229288" cy="2277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7540" y="9540653"/>
            <a:ext cx="229291" cy="2277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7582" y="9540653"/>
            <a:ext cx="229291" cy="22771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7484" y="9540656"/>
            <a:ext cx="229291" cy="2277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47341" y="9540653"/>
            <a:ext cx="229291" cy="2277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0429" y="3418175"/>
            <a:ext cx="3659618" cy="486043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6000" y="497473"/>
            <a:ext cx="11533505" cy="19648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lang="es-ES" spc="-330" dirty="0"/>
              <a:t>3</a:t>
            </a:r>
            <a:r>
              <a:rPr spc="-330" dirty="0"/>
              <a:t>.</a:t>
            </a:r>
            <a:r>
              <a:rPr spc="-85" dirty="0"/>
              <a:t> </a:t>
            </a:r>
            <a:r>
              <a:rPr spc="-605" dirty="0"/>
              <a:t>WP3:</a:t>
            </a:r>
            <a:r>
              <a:rPr spc="-80" dirty="0"/>
              <a:t> </a:t>
            </a:r>
            <a:r>
              <a:rPr spc="-315" dirty="0"/>
              <a:t>Material</a:t>
            </a:r>
            <a:r>
              <a:rPr spc="-80" dirty="0"/>
              <a:t> </a:t>
            </a:r>
            <a:r>
              <a:rPr spc="-275" dirty="0"/>
              <a:t>analysis,</a:t>
            </a:r>
            <a:r>
              <a:rPr spc="-80" dirty="0"/>
              <a:t> </a:t>
            </a:r>
            <a:r>
              <a:rPr spc="-450" dirty="0"/>
              <a:t>course</a:t>
            </a:r>
            <a:r>
              <a:rPr spc="-80" dirty="0"/>
              <a:t> </a:t>
            </a:r>
            <a:r>
              <a:rPr spc="-425" dirty="0"/>
              <a:t>design</a:t>
            </a:r>
            <a:r>
              <a:rPr spc="-80" dirty="0"/>
              <a:t> </a:t>
            </a:r>
            <a:r>
              <a:rPr spc="-50" dirty="0"/>
              <a:t>&amp; </a:t>
            </a:r>
            <a:r>
              <a:rPr spc="-280" dirty="0"/>
              <a:t>material</a:t>
            </a:r>
            <a:r>
              <a:rPr spc="-95" dirty="0"/>
              <a:t> </a:t>
            </a:r>
            <a:r>
              <a:rPr spc="-310" dirty="0"/>
              <a:t>creation,</a:t>
            </a:r>
            <a:r>
              <a:rPr spc="-95" dirty="0"/>
              <a:t> </a:t>
            </a:r>
            <a:r>
              <a:rPr spc="-335" dirty="0"/>
              <a:t>piloting</a:t>
            </a:r>
            <a:r>
              <a:rPr spc="-95" dirty="0"/>
              <a:t> </a:t>
            </a:r>
            <a:r>
              <a:rPr dirty="0"/>
              <a:t>&amp;</a:t>
            </a:r>
            <a:r>
              <a:rPr spc="-135" dirty="0"/>
              <a:t> </a:t>
            </a:r>
            <a:r>
              <a:rPr spc="-310" dirty="0"/>
              <a:t>results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256873" y="3649728"/>
            <a:ext cx="7867650" cy="4487126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70"/>
              </a:spcBef>
            </a:pP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5</a:t>
            </a:r>
            <a:r>
              <a:rPr sz="2400" b="1" spc="4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E4561"/>
                </a:solidFill>
                <a:latin typeface="Arial"/>
                <a:cs typeface="Arial"/>
              </a:rPr>
              <a:t>MODULES:</a:t>
            </a:r>
            <a:endParaRPr lang="es-ES" sz="2400" spc="-10" dirty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1270"/>
              </a:spcBef>
              <a:buFont typeface="Wingdings" panose="05000000000000000000" pitchFamily="2" charset="2"/>
              <a:buChar char="Ø"/>
            </a:pP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Modules</a:t>
            </a:r>
            <a:r>
              <a:rPr sz="2400" b="1" spc="-1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415" dirty="0">
                <a:solidFill>
                  <a:srgbClr val="0E4561"/>
                </a:solidFill>
                <a:latin typeface="Arial"/>
                <a:cs typeface="Arial"/>
              </a:rPr>
              <a:t>1</a:t>
            </a:r>
            <a:r>
              <a:rPr sz="2400" b="1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b="1" spc="-4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E4561"/>
                </a:solidFill>
                <a:latin typeface="Arial"/>
                <a:cs typeface="Arial"/>
              </a:rPr>
              <a:t>2</a:t>
            </a:r>
            <a:endParaRPr lang="es-ES" sz="2400" b="1" spc="-25" dirty="0">
              <a:solidFill>
                <a:srgbClr val="0E4561"/>
              </a:solidFill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1270"/>
              </a:spcBef>
              <a:buFont typeface="Arial" panose="020B0604020202020204" pitchFamily="34" charset="0"/>
              <a:buChar char="•"/>
            </a:pPr>
            <a:r>
              <a:rPr sz="2400" spc="75" dirty="0">
                <a:solidFill>
                  <a:srgbClr val="0E4561"/>
                </a:solidFill>
                <a:latin typeface="Arial"/>
                <a:cs typeface="Arial"/>
              </a:rPr>
              <a:t>mainly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theoretical.</a:t>
            </a:r>
            <a:endParaRPr lang="es-ES" sz="2400" b="1" dirty="0">
              <a:solidFill>
                <a:srgbClr val="0E4561"/>
              </a:solidFill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1270"/>
              </a:spcBef>
              <a:buFont typeface="Wingdings" panose="05000000000000000000" pitchFamily="2" charset="2"/>
              <a:buChar char="Ø"/>
            </a:pP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Modules</a:t>
            </a:r>
            <a:r>
              <a:rPr sz="2400" b="1" spc="-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3,</a:t>
            </a:r>
            <a:r>
              <a:rPr sz="2400" b="1" spc="-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0E4561"/>
                </a:solidFill>
                <a:latin typeface="Arial"/>
                <a:cs typeface="Arial"/>
              </a:rPr>
              <a:t>4</a:t>
            </a:r>
            <a:r>
              <a:rPr sz="2400" b="1" spc="-4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b="1" spc="-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E4561"/>
                </a:solidFill>
                <a:latin typeface="Arial"/>
                <a:cs typeface="Arial"/>
              </a:rPr>
              <a:t>5:</a:t>
            </a:r>
            <a:r>
              <a:rPr lang="es-ES" sz="2400" b="1" dirty="0">
                <a:latin typeface="Arial"/>
                <a:cs typeface="Arial"/>
              </a:rPr>
              <a:t> </a:t>
            </a:r>
          </a:p>
          <a:p>
            <a:pPr marL="355600" indent="-342900" algn="just">
              <a:lnSpc>
                <a:spcPct val="100000"/>
              </a:lnSpc>
              <a:spcBef>
                <a:spcPts val="1270"/>
              </a:spcBef>
              <a:buFont typeface="Arial" panose="020B0604020202020204" pitchFamily="34" charset="0"/>
              <a:buChar char="•"/>
            </a:pPr>
            <a:r>
              <a:rPr sz="2400" spc="75" dirty="0">
                <a:solidFill>
                  <a:srgbClr val="0E4561"/>
                </a:solidFill>
                <a:latin typeface="Arial"/>
                <a:cs typeface="Arial"/>
              </a:rPr>
              <a:t>mainly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practical.</a:t>
            </a:r>
            <a:r>
              <a:rPr lang="es-ES" sz="2400" dirty="0">
                <a:latin typeface="Arial"/>
                <a:cs typeface="Arial"/>
              </a:rPr>
              <a:t> </a:t>
            </a:r>
          </a:p>
          <a:p>
            <a:pPr marL="355600" indent="-342900" algn="just">
              <a:lnSpc>
                <a:spcPct val="100000"/>
              </a:lnSpc>
              <a:spcBef>
                <a:spcPts val="1270"/>
              </a:spcBef>
              <a:buFont typeface="Arial" panose="020B0604020202020204" pitchFamily="34" charset="0"/>
              <a:buChar char="•"/>
            </a:pP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focused</a:t>
            </a:r>
            <a:r>
              <a:rPr sz="2400" spc="-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0E4561"/>
                </a:solidFill>
                <a:latin typeface="Arial"/>
                <a:cs typeface="Arial"/>
              </a:rPr>
              <a:t>on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0E4561"/>
                </a:solidFill>
                <a:latin typeface="Arial"/>
                <a:cs typeface="Arial"/>
              </a:rPr>
              <a:t>development</a:t>
            </a:r>
            <a:r>
              <a:rPr sz="2400" spc="-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50" dirty="0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interpreting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techniques.</a:t>
            </a:r>
            <a:endParaRPr lang="es-ES" sz="2400" spc="-10" dirty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1270"/>
              </a:spcBef>
              <a:buFont typeface="Arial" panose="020B0604020202020204" pitchFamily="34" charset="0"/>
              <a:buChar char="•"/>
            </a:pP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including</a:t>
            </a:r>
            <a:r>
              <a:rPr sz="2400" spc="114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specific</a:t>
            </a:r>
            <a:r>
              <a:rPr sz="2400" spc="114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0E4561"/>
                </a:solidFill>
                <a:latin typeface="Arial"/>
                <a:cs typeface="Arial"/>
              </a:rPr>
              <a:t>information</a:t>
            </a:r>
            <a:r>
              <a:rPr sz="2400" spc="1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spc="114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vocabulary</a:t>
            </a:r>
            <a:r>
              <a:rPr sz="2400" spc="1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0E4561"/>
                </a:solidFill>
                <a:latin typeface="Arial"/>
                <a:cs typeface="Arial"/>
              </a:rPr>
              <a:t>of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0E4561"/>
                </a:solidFill>
                <a:latin typeface="Arial"/>
                <a:cs typeface="Arial"/>
              </a:rPr>
              <a:t>different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public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services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in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Spain.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72214" y="3418175"/>
            <a:ext cx="3659619" cy="486043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18756" y="9779093"/>
            <a:ext cx="571499" cy="36194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92634" y="9779093"/>
            <a:ext cx="257174" cy="257174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5710352" y="9779188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297882" y="256984"/>
                </a:moveTo>
                <a:lnTo>
                  <a:pt x="186046" y="256984"/>
                </a:lnTo>
                <a:lnTo>
                  <a:pt x="148420" y="198687"/>
                </a:lnTo>
                <a:lnTo>
                  <a:pt x="111538" y="256984"/>
                </a:lnTo>
                <a:lnTo>
                  <a:pt x="0" y="256984"/>
                </a:lnTo>
                <a:lnTo>
                  <a:pt x="92800" y="127451"/>
                </a:lnTo>
                <a:lnTo>
                  <a:pt x="3271" y="0"/>
                </a:lnTo>
                <a:lnTo>
                  <a:pt x="113174" y="0"/>
                </a:lnTo>
                <a:lnTo>
                  <a:pt x="150353" y="54876"/>
                </a:lnTo>
                <a:lnTo>
                  <a:pt x="186492" y="0"/>
                </a:lnTo>
                <a:lnTo>
                  <a:pt x="292825" y="0"/>
                </a:lnTo>
                <a:lnTo>
                  <a:pt x="203446" y="124328"/>
                </a:lnTo>
                <a:lnTo>
                  <a:pt x="297882" y="25698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3054985"/>
          </a:xfrm>
          <a:custGeom>
            <a:avLst/>
            <a:gdLst/>
            <a:ahLst/>
            <a:cxnLst/>
            <a:rect l="l" t="t" r="r" b="b"/>
            <a:pathLst>
              <a:path w="18288000" h="3054985">
                <a:moveTo>
                  <a:pt x="18287999" y="3054805"/>
                </a:moveTo>
                <a:lnTo>
                  <a:pt x="0" y="3054805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3054805"/>
                </a:lnTo>
                <a:close/>
              </a:path>
            </a:pathLst>
          </a:custGeom>
          <a:solidFill>
            <a:srgbClr val="DAE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7816" y="9538497"/>
            <a:ext cx="229288" cy="2277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7540" y="9540653"/>
            <a:ext cx="229291" cy="2277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7582" y="9540653"/>
            <a:ext cx="229291" cy="2277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7484" y="9540656"/>
            <a:ext cx="229291" cy="2277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47341" y="9540653"/>
            <a:ext cx="229291" cy="2277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497473"/>
            <a:ext cx="11533505" cy="19648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lang="es-ES" spc="-330" dirty="0"/>
              <a:t>3</a:t>
            </a:r>
            <a:r>
              <a:rPr spc="-330" dirty="0"/>
              <a:t>.</a:t>
            </a:r>
            <a:r>
              <a:rPr spc="-85" dirty="0"/>
              <a:t> </a:t>
            </a:r>
            <a:r>
              <a:rPr spc="-605" dirty="0"/>
              <a:t>WP3:</a:t>
            </a:r>
            <a:r>
              <a:rPr spc="-80" dirty="0"/>
              <a:t> </a:t>
            </a:r>
            <a:r>
              <a:rPr spc="-315" dirty="0"/>
              <a:t>Material</a:t>
            </a:r>
            <a:r>
              <a:rPr spc="-80" dirty="0"/>
              <a:t> </a:t>
            </a:r>
            <a:r>
              <a:rPr spc="-275" dirty="0"/>
              <a:t>analysis,</a:t>
            </a:r>
            <a:r>
              <a:rPr spc="-80" dirty="0"/>
              <a:t> </a:t>
            </a:r>
            <a:r>
              <a:rPr spc="-450" dirty="0"/>
              <a:t>course</a:t>
            </a:r>
            <a:r>
              <a:rPr spc="-80" dirty="0"/>
              <a:t> </a:t>
            </a:r>
            <a:r>
              <a:rPr spc="-425" dirty="0"/>
              <a:t>design</a:t>
            </a:r>
            <a:r>
              <a:rPr spc="-80" dirty="0"/>
              <a:t> </a:t>
            </a:r>
            <a:r>
              <a:rPr spc="-50" dirty="0"/>
              <a:t>&amp; </a:t>
            </a:r>
            <a:r>
              <a:rPr spc="-280" dirty="0"/>
              <a:t>material</a:t>
            </a:r>
            <a:r>
              <a:rPr spc="-95" dirty="0"/>
              <a:t> </a:t>
            </a:r>
            <a:r>
              <a:rPr spc="-310" dirty="0"/>
              <a:t>creation,</a:t>
            </a:r>
            <a:r>
              <a:rPr spc="-95" dirty="0"/>
              <a:t> </a:t>
            </a:r>
            <a:r>
              <a:rPr spc="-335" dirty="0"/>
              <a:t>piloting</a:t>
            </a:r>
            <a:r>
              <a:rPr spc="-95" dirty="0"/>
              <a:t> </a:t>
            </a:r>
            <a:r>
              <a:rPr dirty="0"/>
              <a:t>&amp;</a:t>
            </a:r>
            <a:r>
              <a:rPr spc="-135" dirty="0"/>
              <a:t> </a:t>
            </a:r>
            <a:r>
              <a:rPr spc="-310" dirty="0"/>
              <a:t>results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16000" y="3321889"/>
            <a:ext cx="3545840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b="1" dirty="0">
                <a:solidFill>
                  <a:srgbClr val="0E4561"/>
                </a:solidFill>
                <a:latin typeface="Arial"/>
                <a:cs typeface="Arial"/>
              </a:rPr>
              <a:t>Examples</a:t>
            </a:r>
            <a:r>
              <a:rPr sz="2600" b="1" spc="-7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600" b="1" spc="160" dirty="0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sz="2600" b="1" spc="-6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E4561"/>
                </a:solidFill>
                <a:latin typeface="Arial"/>
                <a:cs typeface="Arial"/>
              </a:rPr>
              <a:t>activities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21231" y="4028369"/>
            <a:ext cx="2979420" cy="5022215"/>
            <a:chOff x="821231" y="4028369"/>
            <a:chExt cx="2979420" cy="502221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3393" y="4055079"/>
              <a:ext cx="2210089" cy="228348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36683" y="4028369"/>
              <a:ext cx="2263775" cy="2338070"/>
            </a:xfrm>
            <a:custGeom>
              <a:avLst/>
              <a:gdLst/>
              <a:ahLst/>
              <a:cxnLst/>
              <a:rect l="l" t="t" r="r" b="b"/>
              <a:pathLst>
                <a:path w="2263775" h="2338070">
                  <a:moveTo>
                    <a:pt x="1860151" y="2337751"/>
                  </a:moveTo>
                  <a:lnTo>
                    <a:pt x="403357" y="2337751"/>
                  </a:lnTo>
                  <a:lnTo>
                    <a:pt x="356408" y="2335031"/>
                  </a:lnTo>
                  <a:lnTo>
                    <a:pt x="311025" y="2327073"/>
                  </a:lnTo>
                  <a:lnTo>
                    <a:pt x="267516" y="2314183"/>
                  </a:lnTo>
                  <a:lnTo>
                    <a:pt x="226185" y="2296668"/>
                  </a:lnTo>
                  <a:lnTo>
                    <a:pt x="187339" y="2274833"/>
                  </a:lnTo>
                  <a:lnTo>
                    <a:pt x="151284" y="2248984"/>
                  </a:lnTo>
                  <a:lnTo>
                    <a:pt x="118324" y="2219427"/>
                  </a:lnTo>
                  <a:lnTo>
                    <a:pt x="88767" y="2186467"/>
                  </a:lnTo>
                  <a:lnTo>
                    <a:pt x="62918" y="2150412"/>
                  </a:lnTo>
                  <a:lnTo>
                    <a:pt x="41083" y="2111565"/>
                  </a:lnTo>
                  <a:lnTo>
                    <a:pt x="23568" y="2070235"/>
                  </a:lnTo>
                  <a:lnTo>
                    <a:pt x="10708" y="2026825"/>
                  </a:lnTo>
                  <a:lnTo>
                    <a:pt x="2720" y="1981343"/>
                  </a:lnTo>
                  <a:lnTo>
                    <a:pt x="0" y="1934394"/>
                  </a:lnTo>
                  <a:lnTo>
                    <a:pt x="0" y="403357"/>
                  </a:lnTo>
                  <a:lnTo>
                    <a:pt x="2720" y="356408"/>
                  </a:lnTo>
                  <a:lnTo>
                    <a:pt x="10678" y="311026"/>
                  </a:lnTo>
                  <a:lnTo>
                    <a:pt x="23568" y="267516"/>
                  </a:lnTo>
                  <a:lnTo>
                    <a:pt x="41083" y="226185"/>
                  </a:lnTo>
                  <a:lnTo>
                    <a:pt x="62918" y="187339"/>
                  </a:lnTo>
                  <a:lnTo>
                    <a:pt x="88767" y="151284"/>
                  </a:lnTo>
                  <a:lnTo>
                    <a:pt x="118324" y="118324"/>
                  </a:lnTo>
                  <a:lnTo>
                    <a:pt x="151284" y="88767"/>
                  </a:lnTo>
                  <a:lnTo>
                    <a:pt x="187339" y="62918"/>
                  </a:lnTo>
                  <a:lnTo>
                    <a:pt x="226185" y="41083"/>
                  </a:lnTo>
                  <a:lnTo>
                    <a:pt x="267516" y="23568"/>
                  </a:lnTo>
                  <a:lnTo>
                    <a:pt x="311025" y="10678"/>
                  </a:lnTo>
                  <a:lnTo>
                    <a:pt x="356408" y="2720"/>
                  </a:lnTo>
                  <a:lnTo>
                    <a:pt x="403357" y="0"/>
                  </a:lnTo>
                  <a:lnTo>
                    <a:pt x="1860151" y="0"/>
                  </a:lnTo>
                  <a:lnTo>
                    <a:pt x="1907100" y="2720"/>
                  </a:lnTo>
                  <a:lnTo>
                    <a:pt x="1952482" y="10678"/>
                  </a:lnTo>
                  <a:lnTo>
                    <a:pt x="1995991" y="23568"/>
                  </a:lnTo>
                  <a:lnTo>
                    <a:pt x="2037322" y="41083"/>
                  </a:lnTo>
                  <a:lnTo>
                    <a:pt x="2059267" y="53418"/>
                  </a:lnTo>
                  <a:lnTo>
                    <a:pt x="403357" y="53418"/>
                  </a:lnTo>
                  <a:lnTo>
                    <a:pt x="355959" y="56621"/>
                  </a:lnTo>
                  <a:lnTo>
                    <a:pt x="310473" y="65947"/>
                  </a:lnTo>
                  <a:lnTo>
                    <a:pt x="267320" y="80977"/>
                  </a:lnTo>
                  <a:lnTo>
                    <a:pt x="226920" y="101287"/>
                  </a:lnTo>
                  <a:lnTo>
                    <a:pt x="189696" y="126458"/>
                  </a:lnTo>
                  <a:lnTo>
                    <a:pt x="156068" y="156069"/>
                  </a:lnTo>
                  <a:lnTo>
                    <a:pt x="126458" y="189696"/>
                  </a:lnTo>
                  <a:lnTo>
                    <a:pt x="101287" y="226921"/>
                  </a:lnTo>
                  <a:lnTo>
                    <a:pt x="80977" y="267320"/>
                  </a:lnTo>
                  <a:lnTo>
                    <a:pt x="65947" y="310473"/>
                  </a:lnTo>
                  <a:lnTo>
                    <a:pt x="56621" y="355959"/>
                  </a:lnTo>
                  <a:lnTo>
                    <a:pt x="53418" y="403357"/>
                  </a:lnTo>
                  <a:lnTo>
                    <a:pt x="53449" y="1934394"/>
                  </a:lnTo>
                  <a:lnTo>
                    <a:pt x="56597" y="1980981"/>
                  </a:lnTo>
                  <a:lnTo>
                    <a:pt x="56622" y="1981343"/>
                  </a:lnTo>
                  <a:lnTo>
                    <a:pt x="65868" y="2026440"/>
                  </a:lnTo>
                  <a:lnTo>
                    <a:pt x="65947" y="2026825"/>
                  </a:lnTo>
                  <a:lnTo>
                    <a:pt x="80995" y="2070015"/>
                  </a:lnTo>
                  <a:lnTo>
                    <a:pt x="101287" y="2110378"/>
                  </a:lnTo>
                  <a:lnTo>
                    <a:pt x="126458" y="2147602"/>
                  </a:lnTo>
                  <a:lnTo>
                    <a:pt x="156068" y="2181229"/>
                  </a:lnTo>
                  <a:lnTo>
                    <a:pt x="189696" y="2210839"/>
                  </a:lnTo>
                  <a:lnTo>
                    <a:pt x="226920" y="2236010"/>
                  </a:lnTo>
                  <a:lnTo>
                    <a:pt x="267320" y="2256321"/>
                  </a:lnTo>
                  <a:lnTo>
                    <a:pt x="310473" y="2271351"/>
                  </a:lnTo>
                  <a:lnTo>
                    <a:pt x="355959" y="2280677"/>
                  </a:lnTo>
                  <a:lnTo>
                    <a:pt x="403357" y="2283879"/>
                  </a:lnTo>
                  <a:lnTo>
                    <a:pt x="2060044" y="2283879"/>
                  </a:lnTo>
                  <a:lnTo>
                    <a:pt x="2037297" y="2296668"/>
                  </a:lnTo>
                  <a:lnTo>
                    <a:pt x="1995976" y="2314183"/>
                  </a:lnTo>
                  <a:lnTo>
                    <a:pt x="1952474" y="2327073"/>
                  </a:lnTo>
                  <a:lnTo>
                    <a:pt x="1907097" y="2335031"/>
                  </a:lnTo>
                  <a:lnTo>
                    <a:pt x="1860151" y="2337751"/>
                  </a:lnTo>
                  <a:close/>
                </a:path>
                <a:path w="2263775" h="2338070">
                  <a:moveTo>
                    <a:pt x="2060044" y="2283879"/>
                  </a:moveTo>
                  <a:lnTo>
                    <a:pt x="1860151" y="2283879"/>
                  </a:lnTo>
                  <a:lnTo>
                    <a:pt x="1907548" y="2280677"/>
                  </a:lnTo>
                  <a:lnTo>
                    <a:pt x="1953034" y="2271351"/>
                  </a:lnTo>
                  <a:lnTo>
                    <a:pt x="1996188" y="2256321"/>
                  </a:lnTo>
                  <a:lnTo>
                    <a:pt x="2036587" y="2236010"/>
                  </a:lnTo>
                  <a:lnTo>
                    <a:pt x="2073811" y="2210839"/>
                  </a:lnTo>
                  <a:lnTo>
                    <a:pt x="2107439" y="2181229"/>
                  </a:lnTo>
                  <a:lnTo>
                    <a:pt x="2137049" y="2147602"/>
                  </a:lnTo>
                  <a:lnTo>
                    <a:pt x="2162220" y="2110378"/>
                  </a:lnTo>
                  <a:lnTo>
                    <a:pt x="2182402" y="2070235"/>
                  </a:lnTo>
                  <a:lnTo>
                    <a:pt x="2182512" y="2070015"/>
                  </a:lnTo>
                  <a:lnTo>
                    <a:pt x="2197560" y="2026825"/>
                  </a:lnTo>
                  <a:lnTo>
                    <a:pt x="2206886" y="1981343"/>
                  </a:lnTo>
                  <a:lnTo>
                    <a:pt x="2210059" y="1934394"/>
                  </a:lnTo>
                  <a:lnTo>
                    <a:pt x="2210089" y="403357"/>
                  </a:lnTo>
                  <a:lnTo>
                    <a:pt x="2206917" y="356408"/>
                  </a:lnTo>
                  <a:lnTo>
                    <a:pt x="2206887" y="355959"/>
                  </a:lnTo>
                  <a:lnTo>
                    <a:pt x="2197674" y="311026"/>
                  </a:lnTo>
                  <a:lnTo>
                    <a:pt x="2197560" y="310473"/>
                  </a:lnTo>
                  <a:lnTo>
                    <a:pt x="2182599" y="267516"/>
                  </a:lnTo>
                  <a:lnTo>
                    <a:pt x="2162220" y="226921"/>
                  </a:lnTo>
                  <a:lnTo>
                    <a:pt x="2137049" y="189696"/>
                  </a:lnTo>
                  <a:lnTo>
                    <a:pt x="2107439" y="156069"/>
                  </a:lnTo>
                  <a:lnTo>
                    <a:pt x="2073811" y="126458"/>
                  </a:lnTo>
                  <a:lnTo>
                    <a:pt x="2036587" y="101287"/>
                  </a:lnTo>
                  <a:lnTo>
                    <a:pt x="1996188" y="80977"/>
                  </a:lnTo>
                  <a:lnTo>
                    <a:pt x="1953034" y="65947"/>
                  </a:lnTo>
                  <a:lnTo>
                    <a:pt x="1907548" y="56621"/>
                  </a:lnTo>
                  <a:lnTo>
                    <a:pt x="1860151" y="53418"/>
                  </a:lnTo>
                  <a:lnTo>
                    <a:pt x="2059267" y="53418"/>
                  </a:lnTo>
                  <a:lnTo>
                    <a:pt x="2112224" y="88767"/>
                  </a:lnTo>
                  <a:lnTo>
                    <a:pt x="2145183" y="118324"/>
                  </a:lnTo>
                  <a:lnTo>
                    <a:pt x="2174740" y="151284"/>
                  </a:lnTo>
                  <a:lnTo>
                    <a:pt x="2200589" y="187339"/>
                  </a:lnTo>
                  <a:lnTo>
                    <a:pt x="2222424" y="226185"/>
                  </a:lnTo>
                  <a:lnTo>
                    <a:pt x="2239856" y="267320"/>
                  </a:lnTo>
                  <a:lnTo>
                    <a:pt x="2252829" y="311026"/>
                  </a:lnTo>
                  <a:lnTo>
                    <a:pt x="2260709" y="355959"/>
                  </a:lnTo>
                  <a:lnTo>
                    <a:pt x="2263508" y="403357"/>
                  </a:lnTo>
                  <a:lnTo>
                    <a:pt x="2263482" y="1934394"/>
                  </a:lnTo>
                  <a:lnTo>
                    <a:pt x="2260787" y="1980981"/>
                  </a:lnTo>
                  <a:lnTo>
                    <a:pt x="2252829" y="2026440"/>
                  </a:lnTo>
                  <a:lnTo>
                    <a:pt x="2239939" y="2070015"/>
                  </a:lnTo>
                  <a:lnTo>
                    <a:pt x="2222424" y="2111400"/>
                  </a:lnTo>
                  <a:lnTo>
                    <a:pt x="2202099" y="2147602"/>
                  </a:lnTo>
                  <a:lnTo>
                    <a:pt x="2174664" y="2186467"/>
                  </a:lnTo>
                  <a:lnTo>
                    <a:pt x="2145120" y="2219427"/>
                  </a:lnTo>
                  <a:lnTo>
                    <a:pt x="2112174" y="2248984"/>
                  </a:lnTo>
                  <a:lnTo>
                    <a:pt x="2076131" y="2274833"/>
                  </a:lnTo>
                  <a:lnTo>
                    <a:pt x="2060044" y="2283879"/>
                  </a:lnTo>
                  <a:close/>
                </a:path>
              </a:pathLst>
            </a:custGeom>
            <a:solidFill>
              <a:srgbClr val="136A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3393" y="6739198"/>
              <a:ext cx="2210089" cy="228348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21220" y="6131686"/>
              <a:ext cx="2979420" cy="2919095"/>
            </a:xfrm>
            <a:custGeom>
              <a:avLst/>
              <a:gdLst/>
              <a:ahLst/>
              <a:cxnLst/>
              <a:rect l="l" t="t" r="r" b="b"/>
              <a:pathLst>
                <a:path w="2979420" h="2919095">
                  <a:moveTo>
                    <a:pt x="2978962" y="984161"/>
                  </a:moveTo>
                  <a:lnTo>
                    <a:pt x="2976245" y="937221"/>
                  </a:lnTo>
                  <a:lnTo>
                    <a:pt x="2968282" y="891832"/>
                  </a:lnTo>
                  <a:lnTo>
                    <a:pt x="2955391" y="848321"/>
                  </a:lnTo>
                  <a:lnTo>
                    <a:pt x="2937878" y="806996"/>
                  </a:lnTo>
                  <a:lnTo>
                    <a:pt x="2925546" y="785063"/>
                  </a:lnTo>
                  <a:lnTo>
                    <a:pt x="2925546" y="984161"/>
                  </a:lnTo>
                  <a:lnTo>
                    <a:pt x="2925521" y="2515197"/>
                  </a:lnTo>
                  <a:lnTo>
                    <a:pt x="2922346" y="2562148"/>
                  </a:lnTo>
                  <a:lnTo>
                    <a:pt x="2913024" y="2607640"/>
                  </a:lnTo>
                  <a:lnTo>
                    <a:pt x="2897975" y="2650820"/>
                  </a:lnTo>
                  <a:lnTo>
                    <a:pt x="2877680" y="2691180"/>
                  </a:lnTo>
                  <a:lnTo>
                    <a:pt x="2852509" y="2728417"/>
                  </a:lnTo>
                  <a:lnTo>
                    <a:pt x="2822892" y="2762034"/>
                  </a:lnTo>
                  <a:lnTo>
                    <a:pt x="2789263" y="2791650"/>
                  </a:lnTo>
                  <a:lnTo>
                    <a:pt x="2752039" y="2816822"/>
                  </a:lnTo>
                  <a:lnTo>
                    <a:pt x="2711640" y="2837129"/>
                  </a:lnTo>
                  <a:lnTo>
                    <a:pt x="2668486" y="2852166"/>
                  </a:lnTo>
                  <a:lnTo>
                    <a:pt x="2623007" y="2861487"/>
                  </a:lnTo>
                  <a:lnTo>
                    <a:pt x="2575610" y="2864688"/>
                  </a:lnTo>
                  <a:lnTo>
                    <a:pt x="1118819" y="2864688"/>
                  </a:lnTo>
                  <a:lnTo>
                    <a:pt x="1071422" y="2861487"/>
                  </a:lnTo>
                  <a:lnTo>
                    <a:pt x="1025931" y="2852166"/>
                  </a:lnTo>
                  <a:lnTo>
                    <a:pt x="982776" y="2837129"/>
                  </a:lnTo>
                  <a:lnTo>
                    <a:pt x="942378" y="2816822"/>
                  </a:lnTo>
                  <a:lnTo>
                    <a:pt x="905154" y="2791650"/>
                  </a:lnTo>
                  <a:lnTo>
                    <a:pt x="871524" y="2762034"/>
                  </a:lnTo>
                  <a:lnTo>
                    <a:pt x="841921" y="2728417"/>
                  </a:lnTo>
                  <a:lnTo>
                    <a:pt x="816749" y="2691180"/>
                  </a:lnTo>
                  <a:lnTo>
                    <a:pt x="796455" y="2650820"/>
                  </a:lnTo>
                  <a:lnTo>
                    <a:pt x="781405" y="2607640"/>
                  </a:lnTo>
                  <a:lnTo>
                    <a:pt x="781329" y="2607246"/>
                  </a:lnTo>
                  <a:lnTo>
                    <a:pt x="772083" y="2562148"/>
                  </a:lnTo>
                  <a:lnTo>
                    <a:pt x="772058" y="2561793"/>
                  </a:lnTo>
                  <a:lnTo>
                    <a:pt x="768908" y="2515197"/>
                  </a:lnTo>
                  <a:lnTo>
                    <a:pt x="768870" y="984161"/>
                  </a:lnTo>
                  <a:lnTo>
                    <a:pt x="772083" y="936764"/>
                  </a:lnTo>
                  <a:lnTo>
                    <a:pt x="781405" y="891286"/>
                  </a:lnTo>
                  <a:lnTo>
                    <a:pt x="796429" y="848131"/>
                  </a:lnTo>
                  <a:lnTo>
                    <a:pt x="816749" y="807732"/>
                  </a:lnTo>
                  <a:lnTo>
                    <a:pt x="841921" y="770509"/>
                  </a:lnTo>
                  <a:lnTo>
                    <a:pt x="871524" y="736879"/>
                  </a:lnTo>
                  <a:lnTo>
                    <a:pt x="905154" y="707263"/>
                  </a:lnTo>
                  <a:lnTo>
                    <a:pt x="942378" y="682091"/>
                  </a:lnTo>
                  <a:lnTo>
                    <a:pt x="973493" y="666445"/>
                  </a:lnTo>
                  <a:lnTo>
                    <a:pt x="2104796" y="666445"/>
                  </a:lnTo>
                  <a:lnTo>
                    <a:pt x="2154034" y="662838"/>
                  </a:lnTo>
                  <a:lnTo>
                    <a:pt x="2201037" y="652335"/>
                  </a:lnTo>
                  <a:lnTo>
                    <a:pt x="2245271" y="635469"/>
                  </a:lnTo>
                  <a:lnTo>
                    <a:pt x="2247506" y="634225"/>
                  </a:lnTo>
                  <a:lnTo>
                    <a:pt x="2575610" y="634225"/>
                  </a:lnTo>
                  <a:lnTo>
                    <a:pt x="2623007" y="637425"/>
                  </a:lnTo>
                  <a:lnTo>
                    <a:pt x="2668486" y="646760"/>
                  </a:lnTo>
                  <a:lnTo>
                    <a:pt x="2711640" y="661784"/>
                  </a:lnTo>
                  <a:lnTo>
                    <a:pt x="2752039" y="682091"/>
                  </a:lnTo>
                  <a:lnTo>
                    <a:pt x="2789263" y="707263"/>
                  </a:lnTo>
                  <a:lnTo>
                    <a:pt x="2822892" y="736879"/>
                  </a:lnTo>
                  <a:lnTo>
                    <a:pt x="2852509" y="770509"/>
                  </a:lnTo>
                  <a:lnTo>
                    <a:pt x="2877680" y="807732"/>
                  </a:lnTo>
                  <a:lnTo>
                    <a:pt x="2897987" y="848131"/>
                  </a:lnTo>
                  <a:lnTo>
                    <a:pt x="2898051" y="848321"/>
                  </a:lnTo>
                  <a:lnTo>
                    <a:pt x="2913024" y="891286"/>
                  </a:lnTo>
                  <a:lnTo>
                    <a:pt x="2913126" y="891832"/>
                  </a:lnTo>
                  <a:lnTo>
                    <a:pt x="2922346" y="936764"/>
                  </a:lnTo>
                  <a:lnTo>
                    <a:pt x="2922371" y="937221"/>
                  </a:lnTo>
                  <a:lnTo>
                    <a:pt x="2925546" y="984161"/>
                  </a:lnTo>
                  <a:lnTo>
                    <a:pt x="2925546" y="785063"/>
                  </a:lnTo>
                  <a:lnTo>
                    <a:pt x="2890202" y="732091"/>
                  </a:lnTo>
                  <a:lnTo>
                    <a:pt x="2860637" y="699135"/>
                  </a:lnTo>
                  <a:lnTo>
                    <a:pt x="2827680" y="669582"/>
                  </a:lnTo>
                  <a:lnTo>
                    <a:pt x="2791625" y="643724"/>
                  </a:lnTo>
                  <a:lnTo>
                    <a:pt x="2752775" y="621893"/>
                  </a:lnTo>
                  <a:lnTo>
                    <a:pt x="2711450" y="604380"/>
                  </a:lnTo>
                  <a:lnTo>
                    <a:pt x="2667939" y="591489"/>
                  </a:lnTo>
                  <a:lnTo>
                    <a:pt x="2622562" y="583526"/>
                  </a:lnTo>
                  <a:lnTo>
                    <a:pt x="2575610" y="580809"/>
                  </a:lnTo>
                  <a:lnTo>
                    <a:pt x="2327313" y="580809"/>
                  </a:lnTo>
                  <a:lnTo>
                    <a:pt x="2356294" y="551840"/>
                  </a:lnTo>
                  <a:lnTo>
                    <a:pt x="2384336" y="514667"/>
                  </a:lnTo>
                  <a:lnTo>
                    <a:pt x="2407056" y="473697"/>
                  </a:lnTo>
                  <a:lnTo>
                    <a:pt x="2423909" y="429463"/>
                  </a:lnTo>
                  <a:lnTo>
                    <a:pt x="2434412" y="382460"/>
                  </a:lnTo>
                  <a:lnTo>
                    <a:pt x="2438019" y="333222"/>
                  </a:lnTo>
                  <a:lnTo>
                    <a:pt x="2434412" y="283984"/>
                  </a:lnTo>
                  <a:lnTo>
                    <a:pt x="2423909" y="236982"/>
                  </a:lnTo>
                  <a:lnTo>
                    <a:pt x="2407056" y="192735"/>
                  </a:lnTo>
                  <a:lnTo>
                    <a:pt x="2384336" y="151777"/>
                  </a:lnTo>
                  <a:lnTo>
                    <a:pt x="2356294" y="114604"/>
                  </a:lnTo>
                  <a:lnTo>
                    <a:pt x="2323414" y="81724"/>
                  </a:lnTo>
                  <a:lnTo>
                    <a:pt x="2286241" y="53682"/>
                  </a:lnTo>
                  <a:lnTo>
                    <a:pt x="2245271" y="30962"/>
                  </a:lnTo>
                  <a:lnTo>
                    <a:pt x="2201037" y="14109"/>
                  </a:lnTo>
                  <a:lnTo>
                    <a:pt x="2154034" y="3606"/>
                  </a:lnTo>
                  <a:lnTo>
                    <a:pt x="2104796" y="0"/>
                  </a:lnTo>
                  <a:lnTo>
                    <a:pt x="333235" y="0"/>
                  </a:lnTo>
                  <a:lnTo>
                    <a:pt x="283984" y="3606"/>
                  </a:lnTo>
                  <a:lnTo>
                    <a:pt x="236994" y="14109"/>
                  </a:lnTo>
                  <a:lnTo>
                    <a:pt x="192747" y="30962"/>
                  </a:lnTo>
                  <a:lnTo>
                    <a:pt x="151790" y="53682"/>
                  </a:lnTo>
                  <a:lnTo>
                    <a:pt x="114604" y="81724"/>
                  </a:lnTo>
                  <a:lnTo>
                    <a:pt x="81737" y="114604"/>
                  </a:lnTo>
                  <a:lnTo>
                    <a:pt x="53695" y="151777"/>
                  </a:lnTo>
                  <a:lnTo>
                    <a:pt x="30975" y="192735"/>
                  </a:lnTo>
                  <a:lnTo>
                    <a:pt x="14109" y="236982"/>
                  </a:lnTo>
                  <a:lnTo>
                    <a:pt x="3619" y="283984"/>
                  </a:lnTo>
                  <a:lnTo>
                    <a:pt x="0" y="333222"/>
                  </a:lnTo>
                  <a:lnTo>
                    <a:pt x="3619" y="382460"/>
                  </a:lnTo>
                  <a:lnTo>
                    <a:pt x="14109" y="429463"/>
                  </a:lnTo>
                  <a:lnTo>
                    <a:pt x="30975" y="473697"/>
                  </a:lnTo>
                  <a:lnTo>
                    <a:pt x="53695" y="514667"/>
                  </a:lnTo>
                  <a:lnTo>
                    <a:pt x="81737" y="551840"/>
                  </a:lnTo>
                  <a:lnTo>
                    <a:pt x="114604" y="584708"/>
                  </a:lnTo>
                  <a:lnTo>
                    <a:pt x="151790" y="612762"/>
                  </a:lnTo>
                  <a:lnTo>
                    <a:pt x="192747" y="635469"/>
                  </a:lnTo>
                  <a:lnTo>
                    <a:pt x="236994" y="652335"/>
                  </a:lnTo>
                  <a:lnTo>
                    <a:pt x="283984" y="662838"/>
                  </a:lnTo>
                  <a:lnTo>
                    <a:pt x="333235" y="666445"/>
                  </a:lnTo>
                  <a:lnTo>
                    <a:pt x="871105" y="666445"/>
                  </a:lnTo>
                  <a:lnTo>
                    <a:pt x="866736" y="669582"/>
                  </a:lnTo>
                  <a:lnTo>
                    <a:pt x="833780" y="699135"/>
                  </a:lnTo>
                  <a:lnTo>
                    <a:pt x="804227" y="732091"/>
                  </a:lnTo>
                  <a:lnTo>
                    <a:pt x="778370" y="768146"/>
                  </a:lnTo>
                  <a:lnTo>
                    <a:pt x="756539" y="806996"/>
                  </a:lnTo>
                  <a:lnTo>
                    <a:pt x="739025" y="848321"/>
                  </a:lnTo>
                  <a:lnTo>
                    <a:pt x="726135" y="891832"/>
                  </a:lnTo>
                  <a:lnTo>
                    <a:pt x="718172" y="937221"/>
                  </a:lnTo>
                  <a:lnTo>
                    <a:pt x="715454" y="984161"/>
                  </a:lnTo>
                  <a:lnTo>
                    <a:pt x="715454" y="2515197"/>
                  </a:lnTo>
                  <a:lnTo>
                    <a:pt x="718172" y="2562148"/>
                  </a:lnTo>
                  <a:lnTo>
                    <a:pt x="726160" y="2607640"/>
                  </a:lnTo>
                  <a:lnTo>
                    <a:pt x="739025" y="2651048"/>
                  </a:lnTo>
                  <a:lnTo>
                    <a:pt x="756539" y="2692374"/>
                  </a:lnTo>
                  <a:lnTo>
                    <a:pt x="778370" y="2731224"/>
                  </a:lnTo>
                  <a:lnTo>
                    <a:pt x="804227" y="2767279"/>
                  </a:lnTo>
                  <a:lnTo>
                    <a:pt x="833780" y="2800235"/>
                  </a:lnTo>
                  <a:lnTo>
                    <a:pt x="866736" y="2829788"/>
                  </a:lnTo>
                  <a:lnTo>
                    <a:pt x="902792" y="2855645"/>
                  </a:lnTo>
                  <a:lnTo>
                    <a:pt x="941641" y="2877477"/>
                  </a:lnTo>
                  <a:lnTo>
                    <a:pt x="982980" y="2894990"/>
                  </a:lnTo>
                  <a:lnTo>
                    <a:pt x="1026477" y="2907881"/>
                  </a:lnTo>
                  <a:lnTo>
                    <a:pt x="1071867" y="2915843"/>
                  </a:lnTo>
                  <a:lnTo>
                    <a:pt x="1118819" y="2918561"/>
                  </a:lnTo>
                  <a:lnTo>
                    <a:pt x="2575610" y="2918561"/>
                  </a:lnTo>
                  <a:lnTo>
                    <a:pt x="2622550" y="2915843"/>
                  </a:lnTo>
                  <a:lnTo>
                    <a:pt x="2667927" y="2907881"/>
                  </a:lnTo>
                  <a:lnTo>
                    <a:pt x="2711437" y="2894990"/>
                  </a:lnTo>
                  <a:lnTo>
                    <a:pt x="2752750" y="2877477"/>
                  </a:lnTo>
                  <a:lnTo>
                    <a:pt x="2775496" y="2864688"/>
                  </a:lnTo>
                  <a:lnTo>
                    <a:pt x="2791587" y="2855645"/>
                  </a:lnTo>
                  <a:lnTo>
                    <a:pt x="2827629" y="2829788"/>
                  </a:lnTo>
                  <a:lnTo>
                    <a:pt x="2860573" y="2800235"/>
                  </a:lnTo>
                  <a:lnTo>
                    <a:pt x="2890126" y="2767279"/>
                  </a:lnTo>
                  <a:lnTo>
                    <a:pt x="2915958" y="2731224"/>
                  </a:lnTo>
                  <a:lnTo>
                    <a:pt x="2937878" y="2692209"/>
                  </a:lnTo>
                  <a:lnTo>
                    <a:pt x="2955391" y="2650820"/>
                  </a:lnTo>
                  <a:lnTo>
                    <a:pt x="2968282" y="2607246"/>
                  </a:lnTo>
                  <a:lnTo>
                    <a:pt x="2976245" y="2561793"/>
                  </a:lnTo>
                  <a:lnTo>
                    <a:pt x="2978937" y="2515197"/>
                  </a:lnTo>
                  <a:lnTo>
                    <a:pt x="2978962" y="984161"/>
                  </a:lnTo>
                  <a:close/>
                </a:path>
              </a:pathLst>
            </a:custGeom>
            <a:solidFill>
              <a:srgbClr val="136A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145918" y="3987694"/>
            <a:ext cx="8287384" cy="5150485"/>
            <a:chOff x="4145918" y="3987694"/>
            <a:chExt cx="8287384" cy="515048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78300" y="4060752"/>
              <a:ext cx="3672170" cy="495581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145918" y="4028370"/>
              <a:ext cx="3735704" cy="5017135"/>
            </a:xfrm>
            <a:custGeom>
              <a:avLst/>
              <a:gdLst/>
              <a:ahLst/>
              <a:cxnLst/>
              <a:rect l="l" t="t" r="r" b="b"/>
              <a:pathLst>
                <a:path w="3735704" h="5017134">
                  <a:moveTo>
                    <a:pt x="3395175" y="5017061"/>
                  </a:moveTo>
                  <a:lnTo>
                    <a:pt x="340307" y="5017061"/>
                  </a:lnTo>
                  <a:lnTo>
                    <a:pt x="307518" y="5011327"/>
                  </a:lnTo>
                  <a:lnTo>
                    <a:pt x="264455" y="4998598"/>
                  </a:lnTo>
                  <a:lnTo>
                    <a:pt x="223561" y="4981298"/>
                  </a:lnTo>
                  <a:lnTo>
                    <a:pt x="185138" y="4959726"/>
                  </a:lnTo>
                  <a:lnTo>
                    <a:pt x="149484" y="4934183"/>
                  </a:lnTo>
                  <a:lnTo>
                    <a:pt x="116900" y="4904970"/>
                  </a:lnTo>
                  <a:lnTo>
                    <a:pt x="87687" y="4872387"/>
                  </a:lnTo>
                  <a:lnTo>
                    <a:pt x="62145" y="4836733"/>
                  </a:lnTo>
                  <a:lnTo>
                    <a:pt x="40573" y="4798309"/>
                  </a:lnTo>
                  <a:lnTo>
                    <a:pt x="23272" y="4757416"/>
                  </a:lnTo>
                  <a:lnTo>
                    <a:pt x="10543" y="4714353"/>
                  </a:lnTo>
                  <a:lnTo>
                    <a:pt x="2686" y="4669421"/>
                  </a:lnTo>
                  <a:lnTo>
                    <a:pt x="0" y="4622919"/>
                  </a:lnTo>
                  <a:lnTo>
                    <a:pt x="0" y="398952"/>
                  </a:lnTo>
                  <a:lnTo>
                    <a:pt x="2686" y="353487"/>
                  </a:lnTo>
                  <a:lnTo>
                    <a:pt x="10543" y="308333"/>
                  </a:lnTo>
                  <a:lnTo>
                    <a:pt x="23272" y="265083"/>
                  </a:lnTo>
                  <a:lnTo>
                    <a:pt x="40573" y="224033"/>
                  </a:lnTo>
                  <a:lnTo>
                    <a:pt x="62145" y="185482"/>
                  </a:lnTo>
                  <a:lnTo>
                    <a:pt x="87687" y="149725"/>
                  </a:lnTo>
                  <a:lnTo>
                    <a:pt x="116900" y="117062"/>
                  </a:lnTo>
                  <a:lnTo>
                    <a:pt x="149484" y="87789"/>
                  </a:lnTo>
                  <a:lnTo>
                    <a:pt x="185138" y="62204"/>
                  </a:lnTo>
                  <a:lnTo>
                    <a:pt x="223561" y="40603"/>
                  </a:lnTo>
                  <a:lnTo>
                    <a:pt x="264455" y="23285"/>
                  </a:lnTo>
                  <a:lnTo>
                    <a:pt x="307518" y="10547"/>
                  </a:lnTo>
                  <a:lnTo>
                    <a:pt x="352450" y="2686"/>
                  </a:lnTo>
                  <a:lnTo>
                    <a:pt x="398952" y="0"/>
                  </a:lnTo>
                  <a:lnTo>
                    <a:pt x="3336687" y="0"/>
                  </a:lnTo>
                  <a:lnTo>
                    <a:pt x="3383191" y="2686"/>
                  </a:lnTo>
                  <a:lnTo>
                    <a:pt x="3428134" y="10547"/>
                  </a:lnTo>
                  <a:lnTo>
                    <a:pt x="3471214" y="23285"/>
                  </a:lnTo>
                  <a:lnTo>
                    <a:pt x="3512131" y="40603"/>
                  </a:lnTo>
                  <a:lnTo>
                    <a:pt x="3550584" y="62204"/>
                  </a:lnTo>
                  <a:lnTo>
                    <a:pt x="3554158" y="64764"/>
                  </a:lnTo>
                  <a:lnTo>
                    <a:pt x="398952" y="64764"/>
                  </a:lnTo>
                  <a:lnTo>
                    <a:pt x="350106" y="68373"/>
                  </a:lnTo>
                  <a:lnTo>
                    <a:pt x="349841" y="68373"/>
                  </a:lnTo>
                  <a:lnTo>
                    <a:pt x="303133" y="78860"/>
                  </a:lnTo>
                  <a:lnTo>
                    <a:pt x="302940" y="78860"/>
                  </a:lnTo>
                  <a:lnTo>
                    <a:pt x="258341" y="95927"/>
                  </a:lnTo>
                  <a:lnTo>
                    <a:pt x="217263" y="118764"/>
                  </a:lnTo>
                  <a:lnTo>
                    <a:pt x="179957" y="146949"/>
                  </a:lnTo>
                  <a:lnTo>
                    <a:pt x="146949" y="179957"/>
                  </a:lnTo>
                  <a:lnTo>
                    <a:pt x="118764" y="217263"/>
                  </a:lnTo>
                  <a:lnTo>
                    <a:pt x="95927" y="258341"/>
                  </a:lnTo>
                  <a:lnTo>
                    <a:pt x="78965" y="302665"/>
                  </a:lnTo>
                  <a:lnTo>
                    <a:pt x="68468" y="349419"/>
                  </a:lnTo>
                  <a:lnTo>
                    <a:pt x="64764" y="398952"/>
                  </a:lnTo>
                  <a:lnTo>
                    <a:pt x="64860" y="4622919"/>
                  </a:lnTo>
                  <a:lnTo>
                    <a:pt x="68181" y="4668143"/>
                  </a:lnTo>
                  <a:lnTo>
                    <a:pt x="68275" y="4669421"/>
                  </a:lnTo>
                  <a:lnTo>
                    <a:pt x="68381" y="4670864"/>
                  </a:lnTo>
                  <a:lnTo>
                    <a:pt x="68402" y="4671156"/>
                  </a:lnTo>
                  <a:lnTo>
                    <a:pt x="78859" y="4717909"/>
                  </a:lnTo>
                  <a:lnTo>
                    <a:pt x="78965" y="4718382"/>
                  </a:lnTo>
                  <a:lnTo>
                    <a:pt x="95927" y="4762794"/>
                  </a:lnTo>
                  <a:lnTo>
                    <a:pt x="118764" y="4803884"/>
                  </a:lnTo>
                  <a:lnTo>
                    <a:pt x="146949" y="4841143"/>
                  </a:lnTo>
                  <a:lnTo>
                    <a:pt x="179957" y="4874064"/>
                  </a:lnTo>
                  <a:lnTo>
                    <a:pt x="217263" y="4902138"/>
                  </a:lnTo>
                  <a:lnTo>
                    <a:pt x="258341" y="4924858"/>
                  </a:lnTo>
                  <a:lnTo>
                    <a:pt x="302665" y="4941715"/>
                  </a:lnTo>
                  <a:lnTo>
                    <a:pt x="349711" y="4952202"/>
                  </a:lnTo>
                  <a:lnTo>
                    <a:pt x="398952" y="4955811"/>
                  </a:lnTo>
                  <a:lnTo>
                    <a:pt x="3555745" y="4955811"/>
                  </a:lnTo>
                  <a:lnTo>
                    <a:pt x="3550820" y="4959348"/>
                  </a:lnTo>
                  <a:lnTo>
                    <a:pt x="3512304" y="4981041"/>
                  </a:lnTo>
                  <a:lnTo>
                    <a:pt x="3471324" y="4998445"/>
                  </a:lnTo>
                  <a:lnTo>
                    <a:pt x="3427947" y="5011327"/>
                  </a:lnTo>
                  <a:lnTo>
                    <a:pt x="3427781" y="5011327"/>
                  </a:lnTo>
                  <a:lnTo>
                    <a:pt x="3395175" y="5017061"/>
                  </a:lnTo>
                  <a:close/>
                </a:path>
                <a:path w="3735704" h="5017134">
                  <a:moveTo>
                    <a:pt x="3555745" y="4955811"/>
                  </a:moveTo>
                  <a:lnTo>
                    <a:pt x="3336687" y="4955811"/>
                  </a:lnTo>
                  <a:lnTo>
                    <a:pt x="3385822" y="4952202"/>
                  </a:lnTo>
                  <a:lnTo>
                    <a:pt x="3386089" y="4952202"/>
                  </a:lnTo>
                  <a:lnTo>
                    <a:pt x="3432976" y="4941715"/>
                  </a:lnTo>
                  <a:lnTo>
                    <a:pt x="3433171" y="4941715"/>
                  </a:lnTo>
                  <a:lnTo>
                    <a:pt x="3477858" y="4924647"/>
                  </a:lnTo>
                  <a:lnTo>
                    <a:pt x="3518948" y="4901811"/>
                  </a:lnTo>
                  <a:lnTo>
                    <a:pt x="3556207" y="4873625"/>
                  </a:lnTo>
                  <a:lnTo>
                    <a:pt x="3589128" y="4840617"/>
                  </a:lnTo>
                  <a:lnTo>
                    <a:pt x="3617202" y="4803311"/>
                  </a:lnTo>
                  <a:lnTo>
                    <a:pt x="3639922" y="4762233"/>
                  </a:lnTo>
                  <a:lnTo>
                    <a:pt x="3656779" y="4717909"/>
                  </a:lnTo>
                  <a:lnTo>
                    <a:pt x="3667201" y="4671156"/>
                  </a:lnTo>
                  <a:lnTo>
                    <a:pt x="3667266" y="4670864"/>
                  </a:lnTo>
                  <a:lnTo>
                    <a:pt x="3670780" y="4622919"/>
                  </a:lnTo>
                  <a:lnTo>
                    <a:pt x="3670875" y="398952"/>
                  </a:lnTo>
                  <a:lnTo>
                    <a:pt x="3667258" y="349711"/>
                  </a:lnTo>
                  <a:lnTo>
                    <a:pt x="3667237" y="349419"/>
                  </a:lnTo>
                  <a:lnTo>
                    <a:pt x="3656780" y="302665"/>
                  </a:lnTo>
                  <a:lnTo>
                    <a:pt x="3639712" y="257781"/>
                  </a:lnTo>
                  <a:lnTo>
                    <a:pt x="3616875" y="216691"/>
                  </a:lnTo>
                  <a:lnTo>
                    <a:pt x="3588690" y="179432"/>
                  </a:lnTo>
                  <a:lnTo>
                    <a:pt x="3555682" y="146511"/>
                  </a:lnTo>
                  <a:lnTo>
                    <a:pt x="3518376" y="118437"/>
                  </a:lnTo>
                  <a:lnTo>
                    <a:pt x="3477298" y="95717"/>
                  </a:lnTo>
                  <a:lnTo>
                    <a:pt x="3432974" y="78860"/>
                  </a:lnTo>
                  <a:lnTo>
                    <a:pt x="3385928" y="68373"/>
                  </a:lnTo>
                  <a:lnTo>
                    <a:pt x="3336687" y="64764"/>
                  </a:lnTo>
                  <a:lnTo>
                    <a:pt x="3554158" y="64764"/>
                  </a:lnTo>
                  <a:lnTo>
                    <a:pt x="3586269" y="87789"/>
                  </a:lnTo>
                  <a:lnTo>
                    <a:pt x="3618739" y="116900"/>
                  </a:lnTo>
                  <a:lnTo>
                    <a:pt x="3647952" y="149484"/>
                  </a:lnTo>
                  <a:lnTo>
                    <a:pt x="3673494" y="185138"/>
                  </a:lnTo>
                  <a:lnTo>
                    <a:pt x="3695066" y="223561"/>
                  </a:lnTo>
                  <a:lnTo>
                    <a:pt x="3712367" y="264455"/>
                  </a:lnTo>
                  <a:lnTo>
                    <a:pt x="3725096" y="307518"/>
                  </a:lnTo>
                  <a:lnTo>
                    <a:pt x="3732954" y="352450"/>
                  </a:lnTo>
                  <a:lnTo>
                    <a:pt x="3735639" y="398952"/>
                  </a:lnTo>
                  <a:lnTo>
                    <a:pt x="3735571" y="4622919"/>
                  </a:lnTo>
                  <a:lnTo>
                    <a:pt x="3733193" y="4668143"/>
                  </a:lnTo>
                  <a:lnTo>
                    <a:pt x="3725504" y="4713129"/>
                  </a:lnTo>
                  <a:lnTo>
                    <a:pt x="3712881" y="4756273"/>
                  </a:lnTo>
                  <a:lnTo>
                    <a:pt x="3695633" y="4797270"/>
                  </a:lnTo>
                  <a:lnTo>
                    <a:pt x="3674068" y="4835815"/>
                  </a:lnTo>
                  <a:lnTo>
                    <a:pt x="3648496" y="4871601"/>
                  </a:lnTo>
                  <a:lnTo>
                    <a:pt x="3619225" y="4904323"/>
                  </a:lnTo>
                  <a:lnTo>
                    <a:pt x="3586563" y="4933674"/>
                  </a:lnTo>
                  <a:lnTo>
                    <a:pt x="3555745" y="4955811"/>
                  </a:lnTo>
                  <a:close/>
                </a:path>
              </a:pathLst>
            </a:custGeom>
            <a:solidFill>
              <a:srgbClr val="136A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49174" y="4031684"/>
              <a:ext cx="1937964" cy="200232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25753" y="4008264"/>
              <a:ext cx="1985010" cy="2050414"/>
            </a:xfrm>
            <a:custGeom>
              <a:avLst/>
              <a:gdLst/>
              <a:ahLst/>
              <a:cxnLst/>
              <a:rect l="l" t="t" r="r" b="b"/>
              <a:pathLst>
                <a:path w="1985009" h="2050414">
                  <a:moveTo>
                    <a:pt x="1631114" y="2049907"/>
                  </a:moveTo>
                  <a:lnTo>
                    <a:pt x="353692" y="2049907"/>
                  </a:lnTo>
                  <a:lnTo>
                    <a:pt x="305789" y="2046670"/>
                  </a:lnTo>
                  <a:lnTo>
                    <a:pt x="259816" y="2037243"/>
                  </a:lnTo>
                  <a:lnTo>
                    <a:pt x="216201" y="2022052"/>
                  </a:lnTo>
                  <a:lnTo>
                    <a:pt x="175368" y="2001522"/>
                  </a:lnTo>
                  <a:lnTo>
                    <a:pt x="137745" y="1976080"/>
                  </a:lnTo>
                  <a:lnTo>
                    <a:pt x="103756" y="1946151"/>
                  </a:lnTo>
                  <a:lnTo>
                    <a:pt x="73827" y="1912162"/>
                  </a:lnTo>
                  <a:lnTo>
                    <a:pt x="48385" y="1874539"/>
                  </a:lnTo>
                  <a:lnTo>
                    <a:pt x="27855" y="1833706"/>
                  </a:lnTo>
                  <a:lnTo>
                    <a:pt x="12664" y="1790091"/>
                  </a:lnTo>
                  <a:lnTo>
                    <a:pt x="3237" y="1744118"/>
                  </a:lnTo>
                  <a:lnTo>
                    <a:pt x="0" y="1696215"/>
                  </a:lnTo>
                  <a:lnTo>
                    <a:pt x="0" y="353692"/>
                  </a:lnTo>
                  <a:lnTo>
                    <a:pt x="3237" y="305789"/>
                  </a:lnTo>
                  <a:lnTo>
                    <a:pt x="12664" y="259816"/>
                  </a:lnTo>
                  <a:lnTo>
                    <a:pt x="27855" y="216201"/>
                  </a:lnTo>
                  <a:lnTo>
                    <a:pt x="48385" y="175368"/>
                  </a:lnTo>
                  <a:lnTo>
                    <a:pt x="73827" y="137744"/>
                  </a:lnTo>
                  <a:lnTo>
                    <a:pt x="103756" y="103755"/>
                  </a:lnTo>
                  <a:lnTo>
                    <a:pt x="137745" y="73827"/>
                  </a:lnTo>
                  <a:lnTo>
                    <a:pt x="175368" y="48385"/>
                  </a:lnTo>
                  <a:lnTo>
                    <a:pt x="216201" y="27855"/>
                  </a:lnTo>
                  <a:lnTo>
                    <a:pt x="259816" y="12664"/>
                  </a:lnTo>
                  <a:lnTo>
                    <a:pt x="305789" y="3237"/>
                  </a:lnTo>
                  <a:lnTo>
                    <a:pt x="353692" y="0"/>
                  </a:lnTo>
                  <a:lnTo>
                    <a:pt x="1631114" y="0"/>
                  </a:lnTo>
                  <a:lnTo>
                    <a:pt x="1679017" y="3237"/>
                  </a:lnTo>
                  <a:lnTo>
                    <a:pt x="1724989" y="12664"/>
                  </a:lnTo>
                  <a:lnTo>
                    <a:pt x="1768605" y="27855"/>
                  </a:lnTo>
                  <a:lnTo>
                    <a:pt x="1806367" y="46841"/>
                  </a:lnTo>
                  <a:lnTo>
                    <a:pt x="353692" y="46841"/>
                  </a:lnTo>
                  <a:lnTo>
                    <a:pt x="304008" y="50867"/>
                  </a:lnTo>
                  <a:lnTo>
                    <a:pt x="256843" y="62519"/>
                  </a:lnTo>
                  <a:lnTo>
                    <a:pt x="212837" y="81160"/>
                  </a:lnTo>
                  <a:lnTo>
                    <a:pt x="172627" y="106150"/>
                  </a:lnTo>
                  <a:lnTo>
                    <a:pt x="136852" y="136852"/>
                  </a:lnTo>
                  <a:lnTo>
                    <a:pt x="106150" y="172627"/>
                  </a:lnTo>
                  <a:lnTo>
                    <a:pt x="81160" y="212837"/>
                  </a:lnTo>
                  <a:lnTo>
                    <a:pt x="62520" y="256843"/>
                  </a:lnTo>
                  <a:lnTo>
                    <a:pt x="50867" y="304008"/>
                  </a:lnTo>
                  <a:lnTo>
                    <a:pt x="46841" y="353692"/>
                  </a:lnTo>
                  <a:lnTo>
                    <a:pt x="46873" y="1696215"/>
                  </a:lnTo>
                  <a:lnTo>
                    <a:pt x="50730" y="1743813"/>
                  </a:lnTo>
                  <a:lnTo>
                    <a:pt x="50755" y="1744118"/>
                  </a:lnTo>
                  <a:lnTo>
                    <a:pt x="50867" y="1745502"/>
                  </a:lnTo>
                  <a:lnTo>
                    <a:pt x="62520" y="1792667"/>
                  </a:lnTo>
                  <a:lnTo>
                    <a:pt x="81160" y="1836673"/>
                  </a:lnTo>
                  <a:lnTo>
                    <a:pt x="106150" y="1876883"/>
                  </a:lnTo>
                  <a:lnTo>
                    <a:pt x="136852" y="1912658"/>
                  </a:lnTo>
                  <a:lnTo>
                    <a:pt x="172627" y="1943360"/>
                  </a:lnTo>
                  <a:lnTo>
                    <a:pt x="212837" y="1968350"/>
                  </a:lnTo>
                  <a:lnTo>
                    <a:pt x="256843" y="1986991"/>
                  </a:lnTo>
                  <a:lnTo>
                    <a:pt x="304008" y="1998643"/>
                  </a:lnTo>
                  <a:lnTo>
                    <a:pt x="353692" y="2002669"/>
                  </a:lnTo>
                  <a:lnTo>
                    <a:pt x="1807127" y="2002669"/>
                  </a:lnTo>
                  <a:lnTo>
                    <a:pt x="1768587" y="2022052"/>
                  </a:lnTo>
                  <a:lnTo>
                    <a:pt x="1724980" y="2037243"/>
                  </a:lnTo>
                  <a:lnTo>
                    <a:pt x="1679014" y="2046670"/>
                  </a:lnTo>
                  <a:lnTo>
                    <a:pt x="1631114" y="2049907"/>
                  </a:lnTo>
                  <a:close/>
                </a:path>
                <a:path w="1985009" h="2050414">
                  <a:moveTo>
                    <a:pt x="1807127" y="2002669"/>
                  </a:moveTo>
                  <a:lnTo>
                    <a:pt x="1631114" y="2002669"/>
                  </a:lnTo>
                  <a:lnTo>
                    <a:pt x="1680798" y="1998643"/>
                  </a:lnTo>
                  <a:lnTo>
                    <a:pt x="1727962" y="1986991"/>
                  </a:lnTo>
                  <a:lnTo>
                    <a:pt x="1771969" y="1968350"/>
                  </a:lnTo>
                  <a:lnTo>
                    <a:pt x="1812179" y="1943360"/>
                  </a:lnTo>
                  <a:lnTo>
                    <a:pt x="1847953" y="1912658"/>
                  </a:lnTo>
                  <a:lnTo>
                    <a:pt x="1878655" y="1876883"/>
                  </a:lnTo>
                  <a:lnTo>
                    <a:pt x="1903645" y="1836673"/>
                  </a:lnTo>
                  <a:lnTo>
                    <a:pt x="1922286" y="1792667"/>
                  </a:lnTo>
                  <a:lnTo>
                    <a:pt x="1933938" y="1745502"/>
                  </a:lnTo>
                  <a:lnTo>
                    <a:pt x="1937932" y="1696215"/>
                  </a:lnTo>
                  <a:lnTo>
                    <a:pt x="1937964" y="353692"/>
                  </a:lnTo>
                  <a:lnTo>
                    <a:pt x="1933938" y="304008"/>
                  </a:lnTo>
                  <a:lnTo>
                    <a:pt x="1922286" y="256843"/>
                  </a:lnTo>
                  <a:lnTo>
                    <a:pt x="1903645" y="212837"/>
                  </a:lnTo>
                  <a:lnTo>
                    <a:pt x="1878655" y="172627"/>
                  </a:lnTo>
                  <a:lnTo>
                    <a:pt x="1847953" y="136852"/>
                  </a:lnTo>
                  <a:lnTo>
                    <a:pt x="1812179" y="106150"/>
                  </a:lnTo>
                  <a:lnTo>
                    <a:pt x="1771969" y="81160"/>
                  </a:lnTo>
                  <a:lnTo>
                    <a:pt x="1727962" y="62519"/>
                  </a:lnTo>
                  <a:lnTo>
                    <a:pt x="1680798" y="50867"/>
                  </a:lnTo>
                  <a:lnTo>
                    <a:pt x="1631114" y="46841"/>
                  </a:lnTo>
                  <a:lnTo>
                    <a:pt x="1806367" y="46841"/>
                  </a:lnTo>
                  <a:lnTo>
                    <a:pt x="1847061" y="73827"/>
                  </a:lnTo>
                  <a:lnTo>
                    <a:pt x="1881050" y="103755"/>
                  </a:lnTo>
                  <a:lnTo>
                    <a:pt x="1910978" y="137744"/>
                  </a:lnTo>
                  <a:lnTo>
                    <a:pt x="1936420" y="175368"/>
                  </a:lnTo>
                  <a:lnTo>
                    <a:pt x="1956950" y="216201"/>
                  </a:lnTo>
                  <a:lnTo>
                    <a:pt x="1972142" y="259816"/>
                  </a:lnTo>
                  <a:lnTo>
                    <a:pt x="1981569" y="305789"/>
                  </a:lnTo>
                  <a:lnTo>
                    <a:pt x="1984806" y="353692"/>
                  </a:lnTo>
                  <a:lnTo>
                    <a:pt x="1984779" y="1696215"/>
                  </a:lnTo>
                  <a:lnTo>
                    <a:pt x="1981569" y="1743813"/>
                  </a:lnTo>
                  <a:lnTo>
                    <a:pt x="1972142" y="1789861"/>
                  </a:lnTo>
                  <a:lnTo>
                    <a:pt x="1956950" y="1833539"/>
                  </a:lnTo>
                  <a:lnTo>
                    <a:pt x="1936341" y="1874539"/>
                  </a:lnTo>
                  <a:lnTo>
                    <a:pt x="1910909" y="1912162"/>
                  </a:lnTo>
                  <a:lnTo>
                    <a:pt x="1880994" y="1946151"/>
                  </a:lnTo>
                  <a:lnTo>
                    <a:pt x="1847018" y="1976080"/>
                  </a:lnTo>
                  <a:lnTo>
                    <a:pt x="1809408" y="2001522"/>
                  </a:lnTo>
                  <a:lnTo>
                    <a:pt x="1807127" y="2002669"/>
                  </a:lnTo>
                  <a:close/>
                </a:path>
              </a:pathLst>
            </a:custGeom>
            <a:solidFill>
              <a:srgbClr val="136A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14847" y="4010597"/>
              <a:ext cx="1895060" cy="19579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491945" y="3987694"/>
              <a:ext cx="1941195" cy="2004695"/>
            </a:xfrm>
            <a:custGeom>
              <a:avLst/>
              <a:gdLst/>
              <a:ahLst/>
              <a:cxnLst/>
              <a:rect l="l" t="t" r="r" b="b"/>
              <a:pathLst>
                <a:path w="1941195" h="2004695">
                  <a:moveTo>
                    <a:pt x="1595002" y="2004525"/>
                  </a:moveTo>
                  <a:lnTo>
                    <a:pt x="345862" y="2004525"/>
                  </a:lnTo>
                  <a:lnTo>
                    <a:pt x="299019" y="2001360"/>
                  </a:lnTo>
                  <a:lnTo>
                    <a:pt x="254064" y="1992142"/>
                  </a:lnTo>
                  <a:lnTo>
                    <a:pt x="211415" y="1977287"/>
                  </a:lnTo>
                  <a:lnTo>
                    <a:pt x="171486" y="1957211"/>
                  </a:lnTo>
                  <a:lnTo>
                    <a:pt x="134695" y="1932333"/>
                  </a:lnTo>
                  <a:lnTo>
                    <a:pt x="101459" y="1903067"/>
                  </a:lnTo>
                  <a:lnTo>
                    <a:pt x="72193" y="1869830"/>
                  </a:lnTo>
                  <a:lnTo>
                    <a:pt x="47314" y="1833039"/>
                  </a:lnTo>
                  <a:lnTo>
                    <a:pt x="27239" y="1793110"/>
                  </a:lnTo>
                  <a:lnTo>
                    <a:pt x="12384" y="1750460"/>
                  </a:lnTo>
                  <a:lnTo>
                    <a:pt x="3165" y="1705506"/>
                  </a:lnTo>
                  <a:lnTo>
                    <a:pt x="0" y="1658663"/>
                  </a:lnTo>
                  <a:lnTo>
                    <a:pt x="0" y="345862"/>
                  </a:lnTo>
                  <a:lnTo>
                    <a:pt x="3165" y="299019"/>
                  </a:lnTo>
                  <a:lnTo>
                    <a:pt x="12384" y="254064"/>
                  </a:lnTo>
                  <a:lnTo>
                    <a:pt x="27239" y="211414"/>
                  </a:lnTo>
                  <a:lnTo>
                    <a:pt x="47314" y="171486"/>
                  </a:lnTo>
                  <a:lnTo>
                    <a:pt x="72193" y="134695"/>
                  </a:lnTo>
                  <a:lnTo>
                    <a:pt x="101459" y="101458"/>
                  </a:lnTo>
                  <a:lnTo>
                    <a:pt x="134695" y="72192"/>
                  </a:lnTo>
                  <a:lnTo>
                    <a:pt x="171486" y="47314"/>
                  </a:lnTo>
                  <a:lnTo>
                    <a:pt x="211415" y="27238"/>
                  </a:lnTo>
                  <a:lnTo>
                    <a:pt x="254064" y="12383"/>
                  </a:lnTo>
                  <a:lnTo>
                    <a:pt x="299019" y="3165"/>
                  </a:lnTo>
                  <a:lnTo>
                    <a:pt x="345862" y="0"/>
                  </a:lnTo>
                  <a:lnTo>
                    <a:pt x="1595002" y="0"/>
                  </a:lnTo>
                  <a:lnTo>
                    <a:pt x="1641845" y="3165"/>
                  </a:lnTo>
                  <a:lnTo>
                    <a:pt x="1686800" y="12383"/>
                  </a:lnTo>
                  <a:lnTo>
                    <a:pt x="1729450" y="27238"/>
                  </a:lnTo>
                  <a:lnTo>
                    <a:pt x="1766376" y="45804"/>
                  </a:lnTo>
                  <a:lnTo>
                    <a:pt x="345862" y="45804"/>
                  </a:lnTo>
                  <a:lnTo>
                    <a:pt x="297277" y="49741"/>
                  </a:lnTo>
                  <a:lnTo>
                    <a:pt x="251157" y="61135"/>
                  </a:lnTo>
                  <a:lnTo>
                    <a:pt x="208125" y="79363"/>
                  </a:lnTo>
                  <a:lnTo>
                    <a:pt x="168805" y="103800"/>
                  </a:lnTo>
                  <a:lnTo>
                    <a:pt x="133822" y="133822"/>
                  </a:lnTo>
                  <a:lnTo>
                    <a:pt x="103800" y="168805"/>
                  </a:lnTo>
                  <a:lnTo>
                    <a:pt x="79363" y="208125"/>
                  </a:lnTo>
                  <a:lnTo>
                    <a:pt x="61135" y="251157"/>
                  </a:lnTo>
                  <a:lnTo>
                    <a:pt x="49740" y="297277"/>
                  </a:lnTo>
                  <a:lnTo>
                    <a:pt x="45804" y="345862"/>
                  </a:lnTo>
                  <a:lnTo>
                    <a:pt x="45835" y="1658663"/>
                  </a:lnTo>
                  <a:lnTo>
                    <a:pt x="49606" y="1705207"/>
                  </a:lnTo>
                  <a:lnTo>
                    <a:pt x="49631" y="1705506"/>
                  </a:lnTo>
                  <a:lnTo>
                    <a:pt x="61135" y="1752980"/>
                  </a:lnTo>
                  <a:lnTo>
                    <a:pt x="79363" y="1796012"/>
                  </a:lnTo>
                  <a:lnTo>
                    <a:pt x="103800" y="1835332"/>
                  </a:lnTo>
                  <a:lnTo>
                    <a:pt x="133822" y="1870314"/>
                  </a:lnTo>
                  <a:lnTo>
                    <a:pt x="168805" y="1900337"/>
                  </a:lnTo>
                  <a:lnTo>
                    <a:pt x="208125" y="1924774"/>
                  </a:lnTo>
                  <a:lnTo>
                    <a:pt x="251157" y="1943001"/>
                  </a:lnTo>
                  <a:lnTo>
                    <a:pt x="297277" y="1954396"/>
                  </a:lnTo>
                  <a:lnTo>
                    <a:pt x="345862" y="1958333"/>
                  </a:lnTo>
                  <a:lnTo>
                    <a:pt x="1767121" y="1958333"/>
                  </a:lnTo>
                  <a:lnTo>
                    <a:pt x="1729432" y="1977287"/>
                  </a:lnTo>
                  <a:lnTo>
                    <a:pt x="1686791" y="1992142"/>
                  </a:lnTo>
                  <a:lnTo>
                    <a:pt x="1641842" y="2001360"/>
                  </a:lnTo>
                  <a:lnTo>
                    <a:pt x="1595002" y="2004525"/>
                  </a:lnTo>
                  <a:close/>
                </a:path>
                <a:path w="1941195" h="2004695">
                  <a:moveTo>
                    <a:pt x="1767121" y="1958333"/>
                  </a:moveTo>
                  <a:lnTo>
                    <a:pt x="1595002" y="1958333"/>
                  </a:lnTo>
                  <a:lnTo>
                    <a:pt x="1643587" y="1954396"/>
                  </a:lnTo>
                  <a:lnTo>
                    <a:pt x="1689708" y="1943001"/>
                  </a:lnTo>
                  <a:lnTo>
                    <a:pt x="1732740" y="1924774"/>
                  </a:lnTo>
                  <a:lnTo>
                    <a:pt x="1772059" y="1900337"/>
                  </a:lnTo>
                  <a:lnTo>
                    <a:pt x="1807042" y="1870314"/>
                  </a:lnTo>
                  <a:lnTo>
                    <a:pt x="1837065" y="1835332"/>
                  </a:lnTo>
                  <a:lnTo>
                    <a:pt x="1861502" y="1796012"/>
                  </a:lnTo>
                  <a:lnTo>
                    <a:pt x="1879729" y="1752980"/>
                  </a:lnTo>
                  <a:lnTo>
                    <a:pt x="1891124" y="1706859"/>
                  </a:lnTo>
                  <a:lnTo>
                    <a:pt x="1895029" y="1658663"/>
                  </a:lnTo>
                  <a:lnTo>
                    <a:pt x="1895061" y="345862"/>
                  </a:lnTo>
                  <a:lnTo>
                    <a:pt x="1891124" y="297277"/>
                  </a:lnTo>
                  <a:lnTo>
                    <a:pt x="1879729" y="251157"/>
                  </a:lnTo>
                  <a:lnTo>
                    <a:pt x="1861502" y="208125"/>
                  </a:lnTo>
                  <a:lnTo>
                    <a:pt x="1837065" y="168805"/>
                  </a:lnTo>
                  <a:lnTo>
                    <a:pt x="1807042" y="133822"/>
                  </a:lnTo>
                  <a:lnTo>
                    <a:pt x="1772059" y="103800"/>
                  </a:lnTo>
                  <a:lnTo>
                    <a:pt x="1732740" y="79363"/>
                  </a:lnTo>
                  <a:lnTo>
                    <a:pt x="1689708" y="61135"/>
                  </a:lnTo>
                  <a:lnTo>
                    <a:pt x="1643587" y="49741"/>
                  </a:lnTo>
                  <a:lnTo>
                    <a:pt x="1595002" y="45804"/>
                  </a:lnTo>
                  <a:lnTo>
                    <a:pt x="1766376" y="45804"/>
                  </a:lnTo>
                  <a:lnTo>
                    <a:pt x="1806169" y="72192"/>
                  </a:lnTo>
                  <a:lnTo>
                    <a:pt x="1839406" y="101458"/>
                  </a:lnTo>
                  <a:lnTo>
                    <a:pt x="1868672" y="134695"/>
                  </a:lnTo>
                  <a:lnTo>
                    <a:pt x="1893551" y="171486"/>
                  </a:lnTo>
                  <a:lnTo>
                    <a:pt x="1913626" y="211414"/>
                  </a:lnTo>
                  <a:lnTo>
                    <a:pt x="1928481" y="254064"/>
                  </a:lnTo>
                  <a:lnTo>
                    <a:pt x="1937699" y="299019"/>
                  </a:lnTo>
                  <a:lnTo>
                    <a:pt x="1940865" y="345862"/>
                  </a:lnTo>
                  <a:lnTo>
                    <a:pt x="1940839" y="1658663"/>
                  </a:lnTo>
                  <a:lnTo>
                    <a:pt x="1937699" y="1705207"/>
                  </a:lnTo>
                  <a:lnTo>
                    <a:pt x="1928481" y="1750236"/>
                  </a:lnTo>
                  <a:lnTo>
                    <a:pt x="1913626" y="1792947"/>
                  </a:lnTo>
                  <a:lnTo>
                    <a:pt x="1893473" y="1833039"/>
                  </a:lnTo>
                  <a:lnTo>
                    <a:pt x="1868604" y="1869830"/>
                  </a:lnTo>
                  <a:lnTo>
                    <a:pt x="1839351" y="1903067"/>
                  </a:lnTo>
                  <a:lnTo>
                    <a:pt x="1806128" y="1932333"/>
                  </a:lnTo>
                  <a:lnTo>
                    <a:pt x="1769350" y="1957211"/>
                  </a:lnTo>
                  <a:lnTo>
                    <a:pt x="1767121" y="1958333"/>
                  </a:lnTo>
                  <a:close/>
                </a:path>
              </a:pathLst>
            </a:custGeom>
            <a:solidFill>
              <a:srgbClr val="136A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25753" y="6366121"/>
              <a:ext cx="4024511" cy="269873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225754" y="6366121"/>
              <a:ext cx="4020185" cy="2695575"/>
            </a:xfrm>
            <a:custGeom>
              <a:avLst/>
              <a:gdLst/>
              <a:ahLst/>
              <a:cxnLst/>
              <a:rect l="l" t="t" r="r" b="b"/>
              <a:pathLst>
                <a:path w="4020184" h="2695575">
                  <a:moveTo>
                    <a:pt x="275901" y="0"/>
                  </a:moveTo>
                  <a:lnTo>
                    <a:pt x="3743897" y="0"/>
                  </a:lnTo>
                  <a:lnTo>
                    <a:pt x="3797974" y="5350"/>
                  </a:lnTo>
                  <a:lnTo>
                    <a:pt x="3849479" y="21001"/>
                  </a:lnTo>
                  <a:lnTo>
                    <a:pt x="3896967" y="46354"/>
                  </a:lnTo>
                  <a:lnTo>
                    <a:pt x="3938989" y="80809"/>
                  </a:lnTo>
                  <a:lnTo>
                    <a:pt x="3973444" y="122830"/>
                  </a:lnTo>
                  <a:lnTo>
                    <a:pt x="3998796" y="170318"/>
                  </a:lnTo>
                  <a:lnTo>
                    <a:pt x="4014448" y="221824"/>
                  </a:lnTo>
                  <a:lnTo>
                    <a:pt x="4019798" y="275901"/>
                  </a:lnTo>
                  <a:lnTo>
                    <a:pt x="4019798" y="2419673"/>
                  </a:lnTo>
                  <a:lnTo>
                    <a:pt x="4014448" y="2473750"/>
                  </a:lnTo>
                  <a:lnTo>
                    <a:pt x="3998797" y="2525256"/>
                  </a:lnTo>
                  <a:lnTo>
                    <a:pt x="3973444" y="2572743"/>
                  </a:lnTo>
                  <a:lnTo>
                    <a:pt x="3938989" y="2614765"/>
                  </a:lnTo>
                  <a:lnTo>
                    <a:pt x="3896967" y="2649220"/>
                  </a:lnTo>
                  <a:lnTo>
                    <a:pt x="3849480" y="2674573"/>
                  </a:lnTo>
                  <a:lnTo>
                    <a:pt x="3797974" y="2690224"/>
                  </a:lnTo>
                  <a:lnTo>
                    <a:pt x="3743897" y="2695575"/>
                  </a:lnTo>
                  <a:lnTo>
                    <a:pt x="275901" y="2695575"/>
                  </a:lnTo>
                  <a:lnTo>
                    <a:pt x="221824" y="2690224"/>
                  </a:lnTo>
                  <a:lnTo>
                    <a:pt x="170318" y="2674573"/>
                  </a:lnTo>
                  <a:lnTo>
                    <a:pt x="122830" y="2649220"/>
                  </a:lnTo>
                  <a:lnTo>
                    <a:pt x="80809" y="2614765"/>
                  </a:lnTo>
                  <a:lnTo>
                    <a:pt x="46354" y="2572743"/>
                  </a:lnTo>
                  <a:lnTo>
                    <a:pt x="21001" y="2525256"/>
                  </a:lnTo>
                  <a:lnTo>
                    <a:pt x="5350" y="2473750"/>
                  </a:lnTo>
                  <a:lnTo>
                    <a:pt x="0" y="2419673"/>
                  </a:lnTo>
                  <a:lnTo>
                    <a:pt x="0" y="275901"/>
                  </a:lnTo>
                  <a:lnTo>
                    <a:pt x="5350" y="221824"/>
                  </a:lnTo>
                  <a:lnTo>
                    <a:pt x="21001" y="170318"/>
                  </a:lnTo>
                  <a:lnTo>
                    <a:pt x="46354" y="122831"/>
                  </a:lnTo>
                  <a:lnTo>
                    <a:pt x="80809" y="80809"/>
                  </a:lnTo>
                  <a:lnTo>
                    <a:pt x="122831" y="46354"/>
                  </a:lnTo>
                  <a:lnTo>
                    <a:pt x="170318" y="21001"/>
                  </a:lnTo>
                  <a:lnTo>
                    <a:pt x="221824" y="5350"/>
                  </a:lnTo>
                  <a:lnTo>
                    <a:pt x="275901" y="0"/>
                  </a:lnTo>
                </a:path>
              </a:pathLst>
            </a:custGeom>
            <a:ln w="152223">
              <a:solidFill>
                <a:srgbClr val="136A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29996" y="5546935"/>
              <a:ext cx="2438400" cy="666750"/>
            </a:xfrm>
            <a:custGeom>
              <a:avLst/>
              <a:gdLst/>
              <a:ahLst/>
              <a:cxnLst/>
              <a:rect l="l" t="t" r="r" b="b"/>
              <a:pathLst>
                <a:path w="2438400" h="666750">
                  <a:moveTo>
                    <a:pt x="2104792" y="666451"/>
                  </a:moveTo>
                  <a:lnTo>
                    <a:pt x="333225" y="666451"/>
                  </a:lnTo>
                  <a:lnTo>
                    <a:pt x="283983" y="662838"/>
                  </a:lnTo>
                  <a:lnTo>
                    <a:pt x="236985" y="652343"/>
                  </a:lnTo>
                  <a:lnTo>
                    <a:pt x="192746" y="635480"/>
                  </a:lnTo>
                  <a:lnTo>
                    <a:pt x="151780" y="612766"/>
                  </a:lnTo>
                  <a:lnTo>
                    <a:pt x="114605" y="584716"/>
                  </a:lnTo>
                  <a:lnTo>
                    <a:pt x="81734" y="551846"/>
                  </a:lnTo>
                  <a:lnTo>
                    <a:pt x="53684" y="514670"/>
                  </a:lnTo>
                  <a:lnTo>
                    <a:pt x="30970" y="473705"/>
                  </a:lnTo>
                  <a:lnTo>
                    <a:pt x="14108" y="429465"/>
                  </a:lnTo>
                  <a:lnTo>
                    <a:pt x="3613" y="382467"/>
                  </a:lnTo>
                  <a:lnTo>
                    <a:pt x="0" y="333225"/>
                  </a:lnTo>
                  <a:lnTo>
                    <a:pt x="3613" y="283983"/>
                  </a:lnTo>
                  <a:lnTo>
                    <a:pt x="14108" y="236985"/>
                  </a:lnTo>
                  <a:lnTo>
                    <a:pt x="30970" y="192746"/>
                  </a:lnTo>
                  <a:lnTo>
                    <a:pt x="53684" y="151780"/>
                  </a:lnTo>
                  <a:lnTo>
                    <a:pt x="81734" y="114605"/>
                  </a:lnTo>
                  <a:lnTo>
                    <a:pt x="114605" y="81734"/>
                  </a:lnTo>
                  <a:lnTo>
                    <a:pt x="151780" y="53684"/>
                  </a:lnTo>
                  <a:lnTo>
                    <a:pt x="192746" y="30970"/>
                  </a:lnTo>
                  <a:lnTo>
                    <a:pt x="236985" y="14108"/>
                  </a:lnTo>
                  <a:lnTo>
                    <a:pt x="283983" y="3613"/>
                  </a:lnTo>
                  <a:lnTo>
                    <a:pt x="333225" y="0"/>
                  </a:lnTo>
                  <a:lnTo>
                    <a:pt x="2104792" y="0"/>
                  </a:lnTo>
                  <a:lnTo>
                    <a:pt x="2154033" y="3613"/>
                  </a:lnTo>
                  <a:lnTo>
                    <a:pt x="2201032" y="14108"/>
                  </a:lnTo>
                  <a:lnTo>
                    <a:pt x="2245271" y="30970"/>
                  </a:lnTo>
                  <a:lnTo>
                    <a:pt x="2286237" y="53684"/>
                  </a:lnTo>
                  <a:lnTo>
                    <a:pt x="2323413" y="81734"/>
                  </a:lnTo>
                  <a:lnTo>
                    <a:pt x="2356283" y="114605"/>
                  </a:lnTo>
                  <a:lnTo>
                    <a:pt x="2384333" y="151780"/>
                  </a:lnTo>
                  <a:lnTo>
                    <a:pt x="2407047" y="192746"/>
                  </a:lnTo>
                  <a:lnTo>
                    <a:pt x="2423909" y="236985"/>
                  </a:lnTo>
                  <a:lnTo>
                    <a:pt x="2434405" y="283983"/>
                  </a:lnTo>
                  <a:lnTo>
                    <a:pt x="2438018" y="333225"/>
                  </a:lnTo>
                  <a:lnTo>
                    <a:pt x="2434405" y="382467"/>
                  </a:lnTo>
                  <a:lnTo>
                    <a:pt x="2423909" y="429465"/>
                  </a:lnTo>
                  <a:lnTo>
                    <a:pt x="2407047" y="473705"/>
                  </a:lnTo>
                  <a:lnTo>
                    <a:pt x="2384333" y="514670"/>
                  </a:lnTo>
                  <a:lnTo>
                    <a:pt x="2356283" y="551846"/>
                  </a:lnTo>
                  <a:lnTo>
                    <a:pt x="2323413" y="584716"/>
                  </a:lnTo>
                  <a:lnTo>
                    <a:pt x="2286237" y="612766"/>
                  </a:lnTo>
                  <a:lnTo>
                    <a:pt x="2245271" y="635480"/>
                  </a:lnTo>
                  <a:lnTo>
                    <a:pt x="2201032" y="652343"/>
                  </a:lnTo>
                  <a:lnTo>
                    <a:pt x="2154033" y="662838"/>
                  </a:lnTo>
                  <a:lnTo>
                    <a:pt x="2104792" y="666451"/>
                  </a:lnTo>
                  <a:close/>
                </a:path>
              </a:pathLst>
            </a:custGeom>
            <a:solidFill>
              <a:srgbClr val="136A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2775710" y="3968371"/>
            <a:ext cx="3962400" cy="2237740"/>
            <a:chOff x="12775710" y="3968371"/>
            <a:chExt cx="3962400" cy="2237740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801276" y="3993938"/>
              <a:ext cx="2115510" cy="218657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2775705" y="3968381"/>
              <a:ext cx="3962400" cy="2237740"/>
            </a:xfrm>
            <a:custGeom>
              <a:avLst/>
              <a:gdLst/>
              <a:ahLst/>
              <a:cxnLst/>
              <a:rect l="l" t="t" r="r" b="b"/>
              <a:pathLst>
                <a:path w="3962400" h="2237740">
                  <a:moveTo>
                    <a:pt x="3962133" y="497573"/>
                  </a:moveTo>
                  <a:lnTo>
                    <a:pt x="3958526" y="448335"/>
                  </a:lnTo>
                  <a:lnTo>
                    <a:pt x="3948036" y="401332"/>
                  </a:lnTo>
                  <a:lnTo>
                    <a:pt x="3931170" y="357098"/>
                  </a:lnTo>
                  <a:lnTo>
                    <a:pt x="3908450" y="316128"/>
                  </a:lnTo>
                  <a:lnTo>
                    <a:pt x="3880408" y="278955"/>
                  </a:lnTo>
                  <a:lnTo>
                    <a:pt x="3847528" y="246087"/>
                  </a:lnTo>
                  <a:lnTo>
                    <a:pt x="3810355" y="218033"/>
                  </a:lnTo>
                  <a:lnTo>
                    <a:pt x="3769398" y="195326"/>
                  </a:lnTo>
                  <a:lnTo>
                    <a:pt x="3725151" y="178460"/>
                  </a:lnTo>
                  <a:lnTo>
                    <a:pt x="3678161" y="167970"/>
                  </a:lnTo>
                  <a:lnTo>
                    <a:pt x="3628910" y="164350"/>
                  </a:lnTo>
                  <a:lnTo>
                    <a:pt x="2115489" y="164350"/>
                  </a:lnTo>
                  <a:lnTo>
                    <a:pt x="2115489" y="830808"/>
                  </a:lnTo>
                  <a:lnTo>
                    <a:pt x="2115477" y="1851609"/>
                  </a:lnTo>
                  <a:lnTo>
                    <a:pt x="2111870" y="1900580"/>
                  </a:lnTo>
                  <a:lnTo>
                    <a:pt x="2101291" y="1947773"/>
                  </a:lnTo>
                  <a:lnTo>
                    <a:pt x="2084311" y="1992210"/>
                  </a:lnTo>
                  <a:lnTo>
                    <a:pt x="2061438" y="2033397"/>
                  </a:lnTo>
                  <a:lnTo>
                    <a:pt x="2033219" y="2070773"/>
                  </a:lnTo>
                  <a:lnTo>
                    <a:pt x="2000148" y="2103843"/>
                  </a:lnTo>
                  <a:lnTo>
                    <a:pt x="1962759" y="2132076"/>
                  </a:lnTo>
                  <a:lnTo>
                    <a:pt x="1921586" y="2154936"/>
                  </a:lnTo>
                  <a:lnTo>
                    <a:pt x="1877136" y="2171928"/>
                  </a:lnTo>
                  <a:lnTo>
                    <a:pt x="1829955" y="2182495"/>
                  </a:lnTo>
                  <a:lnTo>
                    <a:pt x="1780540" y="2186140"/>
                  </a:lnTo>
                  <a:lnTo>
                    <a:pt x="386092" y="2186140"/>
                  </a:lnTo>
                  <a:lnTo>
                    <a:pt x="336689" y="2182495"/>
                  </a:lnTo>
                  <a:lnTo>
                    <a:pt x="289496" y="2171928"/>
                  </a:lnTo>
                  <a:lnTo>
                    <a:pt x="245059" y="2154936"/>
                  </a:lnTo>
                  <a:lnTo>
                    <a:pt x="203885" y="2132076"/>
                  </a:lnTo>
                  <a:lnTo>
                    <a:pt x="166497" y="2103843"/>
                  </a:lnTo>
                  <a:lnTo>
                    <a:pt x="133426" y="2070773"/>
                  </a:lnTo>
                  <a:lnTo>
                    <a:pt x="105194" y="2033397"/>
                  </a:lnTo>
                  <a:lnTo>
                    <a:pt x="82334" y="1992210"/>
                  </a:lnTo>
                  <a:lnTo>
                    <a:pt x="65341" y="1947773"/>
                  </a:lnTo>
                  <a:lnTo>
                    <a:pt x="54775" y="1900580"/>
                  </a:lnTo>
                  <a:lnTo>
                    <a:pt x="51168" y="1851609"/>
                  </a:lnTo>
                  <a:lnTo>
                    <a:pt x="51130" y="386092"/>
                  </a:lnTo>
                  <a:lnTo>
                    <a:pt x="54775" y="336677"/>
                  </a:lnTo>
                  <a:lnTo>
                    <a:pt x="65341" y="289496"/>
                  </a:lnTo>
                  <a:lnTo>
                    <a:pt x="82334" y="245046"/>
                  </a:lnTo>
                  <a:lnTo>
                    <a:pt x="105194" y="203873"/>
                  </a:lnTo>
                  <a:lnTo>
                    <a:pt x="133426" y="166497"/>
                  </a:lnTo>
                  <a:lnTo>
                    <a:pt x="166497" y="133426"/>
                  </a:lnTo>
                  <a:lnTo>
                    <a:pt x="203885" y="105194"/>
                  </a:lnTo>
                  <a:lnTo>
                    <a:pt x="245059" y="82321"/>
                  </a:lnTo>
                  <a:lnTo>
                    <a:pt x="289496" y="65341"/>
                  </a:lnTo>
                  <a:lnTo>
                    <a:pt x="336689" y="54775"/>
                  </a:lnTo>
                  <a:lnTo>
                    <a:pt x="386092" y="51130"/>
                  </a:lnTo>
                  <a:lnTo>
                    <a:pt x="1780540" y="51130"/>
                  </a:lnTo>
                  <a:lnTo>
                    <a:pt x="1829955" y="54775"/>
                  </a:lnTo>
                  <a:lnTo>
                    <a:pt x="1877136" y="65341"/>
                  </a:lnTo>
                  <a:lnTo>
                    <a:pt x="1921586" y="82321"/>
                  </a:lnTo>
                  <a:lnTo>
                    <a:pt x="1962759" y="105194"/>
                  </a:lnTo>
                  <a:lnTo>
                    <a:pt x="2000148" y="133426"/>
                  </a:lnTo>
                  <a:lnTo>
                    <a:pt x="2031072" y="164350"/>
                  </a:lnTo>
                  <a:lnTo>
                    <a:pt x="1857349" y="164350"/>
                  </a:lnTo>
                  <a:lnTo>
                    <a:pt x="1808111" y="167970"/>
                  </a:lnTo>
                  <a:lnTo>
                    <a:pt x="1761109" y="178460"/>
                  </a:lnTo>
                  <a:lnTo>
                    <a:pt x="1716862" y="195326"/>
                  </a:lnTo>
                  <a:lnTo>
                    <a:pt x="1675904" y="218033"/>
                  </a:lnTo>
                  <a:lnTo>
                    <a:pt x="1638731" y="246087"/>
                  </a:lnTo>
                  <a:lnTo>
                    <a:pt x="1605851" y="278955"/>
                  </a:lnTo>
                  <a:lnTo>
                    <a:pt x="1577809" y="316128"/>
                  </a:lnTo>
                  <a:lnTo>
                    <a:pt x="1555089" y="357098"/>
                  </a:lnTo>
                  <a:lnTo>
                    <a:pt x="1538224" y="401332"/>
                  </a:lnTo>
                  <a:lnTo>
                    <a:pt x="1527733" y="448335"/>
                  </a:lnTo>
                  <a:lnTo>
                    <a:pt x="1524127" y="497573"/>
                  </a:lnTo>
                  <a:lnTo>
                    <a:pt x="1527733" y="546823"/>
                  </a:lnTo>
                  <a:lnTo>
                    <a:pt x="1538224" y="593813"/>
                  </a:lnTo>
                  <a:lnTo>
                    <a:pt x="1555089" y="638060"/>
                  </a:lnTo>
                  <a:lnTo>
                    <a:pt x="1577809" y="679018"/>
                  </a:lnTo>
                  <a:lnTo>
                    <a:pt x="1605851" y="716203"/>
                  </a:lnTo>
                  <a:lnTo>
                    <a:pt x="1638731" y="749071"/>
                  </a:lnTo>
                  <a:lnTo>
                    <a:pt x="1675904" y="777113"/>
                  </a:lnTo>
                  <a:lnTo>
                    <a:pt x="1716862" y="799833"/>
                  </a:lnTo>
                  <a:lnTo>
                    <a:pt x="1761109" y="816698"/>
                  </a:lnTo>
                  <a:lnTo>
                    <a:pt x="1808111" y="827189"/>
                  </a:lnTo>
                  <a:lnTo>
                    <a:pt x="1857349" y="830808"/>
                  </a:lnTo>
                  <a:lnTo>
                    <a:pt x="2115489" y="830808"/>
                  </a:lnTo>
                  <a:lnTo>
                    <a:pt x="2115489" y="164350"/>
                  </a:lnTo>
                  <a:lnTo>
                    <a:pt x="2096262" y="164350"/>
                  </a:lnTo>
                  <a:lnTo>
                    <a:pt x="2069033" y="129857"/>
                  </a:lnTo>
                  <a:lnTo>
                    <a:pt x="2036775" y="97599"/>
                  </a:lnTo>
                  <a:lnTo>
                    <a:pt x="2000923" y="69303"/>
                  </a:lnTo>
                  <a:lnTo>
                    <a:pt x="1961845" y="45326"/>
                  </a:lnTo>
                  <a:lnTo>
                    <a:pt x="1919897" y="26047"/>
                  </a:lnTo>
                  <a:lnTo>
                    <a:pt x="1875459" y="11811"/>
                  </a:lnTo>
                  <a:lnTo>
                    <a:pt x="1828888" y="3009"/>
                  </a:lnTo>
                  <a:lnTo>
                    <a:pt x="1780540" y="0"/>
                  </a:lnTo>
                  <a:lnTo>
                    <a:pt x="386092" y="0"/>
                  </a:lnTo>
                  <a:lnTo>
                    <a:pt x="337756" y="3009"/>
                  </a:lnTo>
                  <a:lnTo>
                    <a:pt x="291185" y="11811"/>
                  </a:lnTo>
                  <a:lnTo>
                    <a:pt x="246748" y="26047"/>
                  </a:lnTo>
                  <a:lnTo>
                    <a:pt x="204800" y="45326"/>
                  </a:lnTo>
                  <a:lnTo>
                    <a:pt x="165709" y="69303"/>
                  </a:lnTo>
                  <a:lnTo>
                    <a:pt x="129857" y="97599"/>
                  </a:lnTo>
                  <a:lnTo>
                    <a:pt x="97599" y="129857"/>
                  </a:lnTo>
                  <a:lnTo>
                    <a:pt x="69303" y="165709"/>
                  </a:lnTo>
                  <a:lnTo>
                    <a:pt x="45326" y="204800"/>
                  </a:lnTo>
                  <a:lnTo>
                    <a:pt x="26047" y="246735"/>
                  </a:lnTo>
                  <a:lnTo>
                    <a:pt x="11823" y="291185"/>
                  </a:lnTo>
                  <a:lnTo>
                    <a:pt x="3009" y="337756"/>
                  </a:lnTo>
                  <a:lnTo>
                    <a:pt x="0" y="386092"/>
                  </a:lnTo>
                  <a:lnTo>
                    <a:pt x="0" y="1851609"/>
                  </a:lnTo>
                  <a:lnTo>
                    <a:pt x="3009" y="1899945"/>
                  </a:lnTo>
                  <a:lnTo>
                    <a:pt x="3136" y="1900580"/>
                  </a:lnTo>
                  <a:lnTo>
                    <a:pt x="11823" y="1946516"/>
                  </a:lnTo>
                  <a:lnTo>
                    <a:pt x="26047" y="1990966"/>
                  </a:lnTo>
                  <a:lnTo>
                    <a:pt x="45326" y="2032901"/>
                  </a:lnTo>
                  <a:lnTo>
                    <a:pt x="69303" y="2071992"/>
                  </a:lnTo>
                  <a:lnTo>
                    <a:pt x="97599" y="2107844"/>
                  </a:lnTo>
                  <a:lnTo>
                    <a:pt x="129857" y="2140102"/>
                  </a:lnTo>
                  <a:lnTo>
                    <a:pt x="165709" y="2168398"/>
                  </a:lnTo>
                  <a:lnTo>
                    <a:pt x="204800" y="2192375"/>
                  </a:lnTo>
                  <a:lnTo>
                    <a:pt x="246748" y="2211654"/>
                  </a:lnTo>
                  <a:lnTo>
                    <a:pt x="291185" y="2225878"/>
                  </a:lnTo>
                  <a:lnTo>
                    <a:pt x="337756" y="2234692"/>
                  </a:lnTo>
                  <a:lnTo>
                    <a:pt x="386092" y="2237702"/>
                  </a:lnTo>
                  <a:lnTo>
                    <a:pt x="1780540" y="2237702"/>
                  </a:lnTo>
                  <a:lnTo>
                    <a:pt x="1828876" y="2234692"/>
                  </a:lnTo>
                  <a:lnTo>
                    <a:pt x="1875447" y="2225878"/>
                  </a:lnTo>
                  <a:lnTo>
                    <a:pt x="1919884" y="2211654"/>
                  </a:lnTo>
                  <a:lnTo>
                    <a:pt x="1961819" y="2192375"/>
                  </a:lnTo>
                  <a:lnTo>
                    <a:pt x="2000885" y="2168398"/>
                  </a:lnTo>
                  <a:lnTo>
                    <a:pt x="2036724" y="2140102"/>
                  </a:lnTo>
                  <a:lnTo>
                    <a:pt x="2068969" y="2107844"/>
                  </a:lnTo>
                  <a:lnTo>
                    <a:pt x="2097252" y="2071992"/>
                  </a:lnTo>
                  <a:lnTo>
                    <a:pt x="2121306" y="2032762"/>
                  </a:lnTo>
                  <a:lnTo>
                    <a:pt x="2140597" y="1990763"/>
                  </a:lnTo>
                  <a:lnTo>
                    <a:pt x="2154821" y="1946262"/>
                  </a:lnTo>
                  <a:lnTo>
                    <a:pt x="2163622" y="1899602"/>
                  </a:lnTo>
                  <a:lnTo>
                    <a:pt x="2166620" y="1851609"/>
                  </a:lnTo>
                  <a:lnTo>
                    <a:pt x="2166632" y="830808"/>
                  </a:lnTo>
                  <a:lnTo>
                    <a:pt x="3628910" y="830808"/>
                  </a:lnTo>
                  <a:lnTo>
                    <a:pt x="3678161" y="827189"/>
                  </a:lnTo>
                  <a:lnTo>
                    <a:pt x="3725151" y="816698"/>
                  </a:lnTo>
                  <a:lnTo>
                    <a:pt x="3769398" y="799833"/>
                  </a:lnTo>
                  <a:lnTo>
                    <a:pt x="3810355" y="777113"/>
                  </a:lnTo>
                  <a:lnTo>
                    <a:pt x="3847528" y="749071"/>
                  </a:lnTo>
                  <a:lnTo>
                    <a:pt x="3880408" y="716203"/>
                  </a:lnTo>
                  <a:lnTo>
                    <a:pt x="3908450" y="679018"/>
                  </a:lnTo>
                  <a:lnTo>
                    <a:pt x="3931170" y="638060"/>
                  </a:lnTo>
                  <a:lnTo>
                    <a:pt x="3948036" y="593813"/>
                  </a:lnTo>
                  <a:lnTo>
                    <a:pt x="3958526" y="546823"/>
                  </a:lnTo>
                  <a:lnTo>
                    <a:pt x="3962133" y="497573"/>
                  </a:lnTo>
                  <a:close/>
                </a:path>
              </a:pathLst>
            </a:custGeom>
            <a:solidFill>
              <a:srgbClr val="136A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2573605" y="6292079"/>
            <a:ext cx="4893310" cy="2836545"/>
            <a:chOff x="12573605" y="6292079"/>
            <a:chExt cx="4893310" cy="2836545"/>
          </a:xfrm>
        </p:grpSpPr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649808" y="6368277"/>
              <a:ext cx="3816060" cy="255895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649805" y="6368279"/>
              <a:ext cx="3816350" cy="2559050"/>
            </a:xfrm>
            <a:custGeom>
              <a:avLst/>
              <a:gdLst/>
              <a:ahLst/>
              <a:cxnLst/>
              <a:rect l="l" t="t" r="r" b="b"/>
              <a:pathLst>
                <a:path w="3816350" h="2559050">
                  <a:moveTo>
                    <a:pt x="276219" y="0"/>
                  </a:moveTo>
                  <a:lnTo>
                    <a:pt x="3539738" y="29"/>
                  </a:lnTo>
                  <a:lnTo>
                    <a:pt x="3593895" y="5328"/>
                  </a:lnTo>
                  <a:lnTo>
                    <a:pt x="3645479" y="20988"/>
                  </a:lnTo>
                  <a:lnTo>
                    <a:pt x="3693042" y="46369"/>
                  </a:lnTo>
                  <a:lnTo>
                    <a:pt x="3735132" y="80870"/>
                  </a:lnTo>
                  <a:lnTo>
                    <a:pt x="3769643" y="122953"/>
                  </a:lnTo>
                  <a:lnTo>
                    <a:pt x="3795036" y="170513"/>
                  </a:lnTo>
                  <a:lnTo>
                    <a:pt x="3810708" y="222099"/>
                  </a:lnTo>
                  <a:lnTo>
                    <a:pt x="3816063" y="276249"/>
                  </a:lnTo>
                  <a:lnTo>
                    <a:pt x="3816064" y="2282707"/>
                  </a:lnTo>
                  <a:lnTo>
                    <a:pt x="3810705" y="2336867"/>
                  </a:lnTo>
                  <a:lnTo>
                    <a:pt x="3795026" y="2388451"/>
                  </a:lnTo>
                  <a:lnTo>
                    <a:pt x="3769627" y="2436007"/>
                  </a:lnTo>
                  <a:lnTo>
                    <a:pt x="3735112" y="2478083"/>
                  </a:lnTo>
                  <a:lnTo>
                    <a:pt x="3693021" y="2512576"/>
                  </a:lnTo>
                  <a:lnTo>
                    <a:pt x="3645460" y="2537949"/>
                  </a:lnTo>
                  <a:lnTo>
                    <a:pt x="3593881" y="2553603"/>
                  </a:lnTo>
                  <a:lnTo>
                    <a:pt x="3539738" y="2558914"/>
                  </a:lnTo>
                  <a:lnTo>
                    <a:pt x="276219" y="2558913"/>
                  </a:lnTo>
                  <a:lnTo>
                    <a:pt x="222071" y="2553588"/>
                  </a:lnTo>
                  <a:lnTo>
                    <a:pt x="170502" y="2537913"/>
                  </a:lnTo>
                  <a:lnTo>
                    <a:pt x="122958" y="2512525"/>
                  </a:lnTo>
                  <a:lnTo>
                    <a:pt x="80889" y="2478024"/>
                  </a:lnTo>
                  <a:lnTo>
                    <a:pt x="46397" y="2435948"/>
                  </a:lnTo>
                  <a:lnTo>
                    <a:pt x="21020" y="2388402"/>
                  </a:lnTo>
                  <a:lnTo>
                    <a:pt x="5356" y="2336835"/>
                  </a:lnTo>
                  <a:lnTo>
                    <a:pt x="2" y="2282696"/>
                  </a:lnTo>
                  <a:lnTo>
                    <a:pt x="0" y="276249"/>
                  </a:lnTo>
                  <a:lnTo>
                    <a:pt x="5351" y="222108"/>
                  </a:lnTo>
                  <a:lnTo>
                    <a:pt x="21016" y="170539"/>
                  </a:lnTo>
                  <a:lnTo>
                    <a:pt x="46395" y="122992"/>
                  </a:lnTo>
                  <a:lnTo>
                    <a:pt x="80889" y="80916"/>
                  </a:lnTo>
                  <a:lnTo>
                    <a:pt x="122961" y="46415"/>
                  </a:lnTo>
                  <a:lnTo>
                    <a:pt x="170506" y="21028"/>
                  </a:lnTo>
                  <a:lnTo>
                    <a:pt x="222077" y="5355"/>
                  </a:lnTo>
                  <a:lnTo>
                    <a:pt x="276219" y="0"/>
                  </a:lnTo>
                </a:path>
              </a:pathLst>
            </a:custGeom>
            <a:ln w="152400">
              <a:solidFill>
                <a:srgbClr val="136A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028750" y="8461648"/>
              <a:ext cx="2438400" cy="666750"/>
            </a:xfrm>
            <a:custGeom>
              <a:avLst/>
              <a:gdLst/>
              <a:ahLst/>
              <a:cxnLst/>
              <a:rect l="l" t="t" r="r" b="b"/>
              <a:pathLst>
                <a:path w="2438400" h="666750">
                  <a:moveTo>
                    <a:pt x="2104792" y="666451"/>
                  </a:moveTo>
                  <a:lnTo>
                    <a:pt x="333226" y="666451"/>
                  </a:lnTo>
                  <a:lnTo>
                    <a:pt x="283984" y="662838"/>
                  </a:lnTo>
                  <a:lnTo>
                    <a:pt x="236985" y="652343"/>
                  </a:lnTo>
                  <a:lnTo>
                    <a:pt x="192746" y="635480"/>
                  </a:lnTo>
                  <a:lnTo>
                    <a:pt x="151780" y="612766"/>
                  </a:lnTo>
                  <a:lnTo>
                    <a:pt x="114605" y="584716"/>
                  </a:lnTo>
                  <a:lnTo>
                    <a:pt x="81734" y="551846"/>
                  </a:lnTo>
                  <a:lnTo>
                    <a:pt x="53684" y="514670"/>
                  </a:lnTo>
                  <a:lnTo>
                    <a:pt x="30970" y="473705"/>
                  </a:lnTo>
                  <a:lnTo>
                    <a:pt x="14108" y="429465"/>
                  </a:lnTo>
                  <a:lnTo>
                    <a:pt x="3613" y="382467"/>
                  </a:lnTo>
                  <a:lnTo>
                    <a:pt x="0" y="333226"/>
                  </a:lnTo>
                  <a:lnTo>
                    <a:pt x="3613" y="283984"/>
                  </a:lnTo>
                  <a:lnTo>
                    <a:pt x="14108" y="236986"/>
                  </a:lnTo>
                  <a:lnTo>
                    <a:pt x="30970" y="192746"/>
                  </a:lnTo>
                  <a:lnTo>
                    <a:pt x="53684" y="151781"/>
                  </a:lnTo>
                  <a:lnTo>
                    <a:pt x="81734" y="114605"/>
                  </a:lnTo>
                  <a:lnTo>
                    <a:pt x="114605" y="81734"/>
                  </a:lnTo>
                  <a:lnTo>
                    <a:pt x="151780" y="53684"/>
                  </a:lnTo>
                  <a:lnTo>
                    <a:pt x="192746" y="30970"/>
                  </a:lnTo>
                  <a:lnTo>
                    <a:pt x="236985" y="14108"/>
                  </a:lnTo>
                  <a:lnTo>
                    <a:pt x="283984" y="3613"/>
                  </a:lnTo>
                  <a:lnTo>
                    <a:pt x="333226" y="0"/>
                  </a:lnTo>
                  <a:lnTo>
                    <a:pt x="2104792" y="0"/>
                  </a:lnTo>
                  <a:lnTo>
                    <a:pt x="2154034" y="3613"/>
                  </a:lnTo>
                  <a:lnTo>
                    <a:pt x="2201032" y="14108"/>
                  </a:lnTo>
                  <a:lnTo>
                    <a:pt x="2245271" y="30970"/>
                  </a:lnTo>
                  <a:lnTo>
                    <a:pt x="2286237" y="53684"/>
                  </a:lnTo>
                  <a:lnTo>
                    <a:pt x="2323412" y="81734"/>
                  </a:lnTo>
                  <a:lnTo>
                    <a:pt x="2356283" y="114605"/>
                  </a:lnTo>
                  <a:lnTo>
                    <a:pt x="2384332" y="151781"/>
                  </a:lnTo>
                  <a:lnTo>
                    <a:pt x="2407046" y="192746"/>
                  </a:lnTo>
                  <a:lnTo>
                    <a:pt x="2423909" y="236986"/>
                  </a:lnTo>
                  <a:lnTo>
                    <a:pt x="2434404" y="283984"/>
                  </a:lnTo>
                  <a:lnTo>
                    <a:pt x="2438017" y="333226"/>
                  </a:lnTo>
                  <a:lnTo>
                    <a:pt x="2434404" y="382467"/>
                  </a:lnTo>
                  <a:lnTo>
                    <a:pt x="2423909" y="429465"/>
                  </a:lnTo>
                  <a:lnTo>
                    <a:pt x="2407046" y="473705"/>
                  </a:lnTo>
                  <a:lnTo>
                    <a:pt x="2384332" y="514670"/>
                  </a:lnTo>
                  <a:lnTo>
                    <a:pt x="2356283" y="551846"/>
                  </a:lnTo>
                  <a:lnTo>
                    <a:pt x="2323412" y="584716"/>
                  </a:lnTo>
                  <a:lnTo>
                    <a:pt x="2286237" y="612766"/>
                  </a:lnTo>
                  <a:lnTo>
                    <a:pt x="2245271" y="635480"/>
                  </a:lnTo>
                  <a:lnTo>
                    <a:pt x="2201032" y="652343"/>
                  </a:lnTo>
                  <a:lnTo>
                    <a:pt x="2154034" y="662838"/>
                  </a:lnTo>
                  <a:lnTo>
                    <a:pt x="2104792" y="666451"/>
                  </a:lnTo>
                  <a:close/>
                </a:path>
              </a:pathLst>
            </a:custGeom>
            <a:solidFill>
              <a:srgbClr val="136A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42340" y="6287282"/>
            <a:ext cx="199580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75" dirty="0">
                <a:solidFill>
                  <a:srgbClr val="FFFFFF"/>
                </a:solidFill>
                <a:latin typeface="Arial"/>
                <a:cs typeface="Arial"/>
              </a:rPr>
              <a:t>Sight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10" dirty="0">
                <a:solidFill>
                  <a:srgbClr val="FFFFFF"/>
                </a:solidFill>
                <a:latin typeface="Arial"/>
                <a:cs typeface="Arial"/>
              </a:rPr>
              <a:t>translation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757554" y="5702541"/>
            <a:ext cx="118300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Roleplays</a:t>
            </a:r>
            <a:endParaRPr sz="19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014386" y="3695143"/>
            <a:ext cx="2720975" cy="666750"/>
          </a:xfrm>
          <a:custGeom>
            <a:avLst/>
            <a:gdLst/>
            <a:ahLst/>
            <a:cxnLst/>
            <a:rect l="l" t="t" r="r" b="b"/>
            <a:pathLst>
              <a:path w="2720975" h="666750">
                <a:moveTo>
                  <a:pt x="2387410" y="666451"/>
                </a:moveTo>
                <a:lnTo>
                  <a:pt x="333225" y="666451"/>
                </a:lnTo>
                <a:lnTo>
                  <a:pt x="283983" y="662838"/>
                </a:lnTo>
                <a:lnTo>
                  <a:pt x="236985" y="652343"/>
                </a:lnTo>
                <a:lnTo>
                  <a:pt x="192746" y="635480"/>
                </a:lnTo>
                <a:lnTo>
                  <a:pt x="151780" y="612766"/>
                </a:lnTo>
                <a:lnTo>
                  <a:pt x="114605" y="584717"/>
                </a:lnTo>
                <a:lnTo>
                  <a:pt x="81734" y="551846"/>
                </a:lnTo>
                <a:lnTo>
                  <a:pt x="53684" y="514670"/>
                </a:lnTo>
                <a:lnTo>
                  <a:pt x="30970" y="473705"/>
                </a:lnTo>
                <a:lnTo>
                  <a:pt x="14108" y="429465"/>
                </a:lnTo>
                <a:lnTo>
                  <a:pt x="3613" y="382467"/>
                </a:lnTo>
                <a:lnTo>
                  <a:pt x="0" y="333225"/>
                </a:lnTo>
                <a:lnTo>
                  <a:pt x="3613" y="283984"/>
                </a:lnTo>
                <a:lnTo>
                  <a:pt x="14108" y="236985"/>
                </a:lnTo>
                <a:lnTo>
                  <a:pt x="30970" y="192746"/>
                </a:lnTo>
                <a:lnTo>
                  <a:pt x="53684" y="151780"/>
                </a:lnTo>
                <a:lnTo>
                  <a:pt x="81734" y="114605"/>
                </a:lnTo>
                <a:lnTo>
                  <a:pt x="114605" y="81734"/>
                </a:lnTo>
                <a:lnTo>
                  <a:pt x="151780" y="53684"/>
                </a:lnTo>
                <a:lnTo>
                  <a:pt x="192746" y="30970"/>
                </a:lnTo>
                <a:lnTo>
                  <a:pt x="236985" y="14108"/>
                </a:lnTo>
                <a:lnTo>
                  <a:pt x="283983" y="3613"/>
                </a:lnTo>
                <a:lnTo>
                  <a:pt x="333225" y="0"/>
                </a:lnTo>
                <a:lnTo>
                  <a:pt x="2387410" y="0"/>
                </a:lnTo>
                <a:lnTo>
                  <a:pt x="2436652" y="3613"/>
                </a:lnTo>
                <a:lnTo>
                  <a:pt x="2483650" y="14108"/>
                </a:lnTo>
                <a:lnTo>
                  <a:pt x="2527890" y="30970"/>
                </a:lnTo>
                <a:lnTo>
                  <a:pt x="2568855" y="53684"/>
                </a:lnTo>
                <a:lnTo>
                  <a:pt x="2606031" y="81734"/>
                </a:lnTo>
                <a:lnTo>
                  <a:pt x="2638902" y="114605"/>
                </a:lnTo>
                <a:lnTo>
                  <a:pt x="2666952" y="151780"/>
                </a:lnTo>
                <a:lnTo>
                  <a:pt x="2689666" y="192746"/>
                </a:lnTo>
                <a:lnTo>
                  <a:pt x="2706528" y="236985"/>
                </a:lnTo>
                <a:lnTo>
                  <a:pt x="2717024" y="283984"/>
                </a:lnTo>
                <a:lnTo>
                  <a:pt x="2720476" y="331034"/>
                </a:lnTo>
                <a:lnTo>
                  <a:pt x="2720476" y="335417"/>
                </a:lnTo>
                <a:lnTo>
                  <a:pt x="2717024" y="382467"/>
                </a:lnTo>
                <a:lnTo>
                  <a:pt x="2706528" y="429465"/>
                </a:lnTo>
                <a:lnTo>
                  <a:pt x="2689666" y="473705"/>
                </a:lnTo>
                <a:lnTo>
                  <a:pt x="2666952" y="514670"/>
                </a:lnTo>
                <a:lnTo>
                  <a:pt x="2638902" y="551846"/>
                </a:lnTo>
                <a:lnTo>
                  <a:pt x="2606031" y="584717"/>
                </a:lnTo>
                <a:lnTo>
                  <a:pt x="2568855" y="612766"/>
                </a:lnTo>
                <a:lnTo>
                  <a:pt x="2527890" y="635480"/>
                </a:lnTo>
                <a:lnTo>
                  <a:pt x="2483650" y="652343"/>
                </a:lnTo>
                <a:lnTo>
                  <a:pt x="2436652" y="662838"/>
                </a:lnTo>
                <a:lnTo>
                  <a:pt x="2387410" y="666451"/>
                </a:lnTo>
                <a:close/>
              </a:path>
            </a:pathLst>
          </a:custGeom>
          <a:solidFill>
            <a:srgbClr val="136A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122534" y="3850750"/>
            <a:ext cx="250444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110" dirty="0">
                <a:solidFill>
                  <a:srgbClr val="FFFFFF"/>
                </a:solidFill>
                <a:latin typeface="Arial"/>
                <a:cs typeface="Arial"/>
              </a:rPr>
              <a:t>Interpreting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35" dirty="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endParaRPr sz="19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586271" y="8591848"/>
            <a:ext cx="2720975" cy="666750"/>
          </a:xfrm>
          <a:custGeom>
            <a:avLst/>
            <a:gdLst/>
            <a:ahLst/>
            <a:cxnLst/>
            <a:rect l="l" t="t" r="r" b="b"/>
            <a:pathLst>
              <a:path w="2720975" h="666750">
                <a:moveTo>
                  <a:pt x="2387410" y="666451"/>
                </a:moveTo>
                <a:lnTo>
                  <a:pt x="333225" y="666451"/>
                </a:lnTo>
                <a:lnTo>
                  <a:pt x="283984" y="662838"/>
                </a:lnTo>
                <a:lnTo>
                  <a:pt x="236985" y="652343"/>
                </a:lnTo>
                <a:lnTo>
                  <a:pt x="192746" y="635480"/>
                </a:lnTo>
                <a:lnTo>
                  <a:pt x="151781" y="612766"/>
                </a:lnTo>
                <a:lnTo>
                  <a:pt x="114605" y="584717"/>
                </a:lnTo>
                <a:lnTo>
                  <a:pt x="81734" y="551846"/>
                </a:lnTo>
                <a:lnTo>
                  <a:pt x="53684" y="514670"/>
                </a:lnTo>
                <a:lnTo>
                  <a:pt x="30971" y="473705"/>
                </a:lnTo>
                <a:lnTo>
                  <a:pt x="14108" y="429465"/>
                </a:lnTo>
                <a:lnTo>
                  <a:pt x="3613" y="382467"/>
                </a:lnTo>
                <a:lnTo>
                  <a:pt x="0" y="333225"/>
                </a:lnTo>
                <a:lnTo>
                  <a:pt x="3613" y="283984"/>
                </a:lnTo>
                <a:lnTo>
                  <a:pt x="14108" y="236985"/>
                </a:lnTo>
                <a:lnTo>
                  <a:pt x="30971" y="192746"/>
                </a:lnTo>
                <a:lnTo>
                  <a:pt x="53684" y="151780"/>
                </a:lnTo>
                <a:lnTo>
                  <a:pt x="81734" y="114605"/>
                </a:lnTo>
                <a:lnTo>
                  <a:pt x="114605" y="81734"/>
                </a:lnTo>
                <a:lnTo>
                  <a:pt x="151781" y="53684"/>
                </a:lnTo>
                <a:lnTo>
                  <a:pt x="192746" y="30971"/>
                </a:lnTo>
                <a:lnTo>
                  <a:pt x="236985" y="14108"/>
                </a:lnTo>
                <a:lnTo>
                  <a:pt x="283984" y="3613"/>
                </a:lnTo>
                <a:lnTo>
                  <a:pt x="333225" y="0"/>
                </a:lnTo>
                <a:lnTo>
                  <a:pt x="2387410" y="0"/>
                </a:lnTo>
                <a:lnTo>
                  <a:pt x="2436652" y="3613"/>
                </a:lnTo>
                <a:lnTo>
                  <a:pt x="2483651" y="14108"/>
                </a:lnTo>
                <a:lnTo>
                  <a:pt x="2527890" y="30971"/>
                </a:lnTo>
                <a:lnTo>
                  <a:pt x="2568856" y="53684"/>
                </a:lnTo>
                <a:lnTo>
                  <a:pt x="2606031" y="81734"/>
                </a:lnTo>
                <a:lnTo>
                  <a:pt x="2638902" y="114605"/>
                </a:lnTo>
                <a:lnTo>
                  <a:pt x="2666952" y="151780"/>
                </a:lnTo>
                <a:lnTo>
                  <a:pt x="2689666" y="192746"/>
                </a:lnTo>
                <a:lnTo>
                  <a:pt x="2706528" y="236985"/>
                </a:lnTo>
                <a:lnTo>
                  <a:pt x="2717024" y="283984"/>
                </a:lnTo>
                <a:lnTo>
                  <a:pt x="2720476" y="331033"/>
                </a:lnTo>
                <a:lnTo>
                  <a:pt x="2720476" y="335418"/>
                </a:lnTo>
                <a:lnTo>
                  <a:pt x="2717024" y="382467"/>
                </a:lnTo>
                <a:lnTo>
                  <a:pt x="2706528" y="429465"/>
                </a:lnTo>
                <a:lnTo>
                  <a:pt x="2689666" y="473705"/>
                </a:lnTo>
                <a:lnTo>
                  <a:pt x="2666952" y="514670"/>
                </a:lnTo>
                <a:lnTo>
                  <a:pt x="2638902" y="551846"/>
                </a:lnTo>
                <a:lnTo>
                  <a:pt x="2606031" y="584717"/>
                </a:lnTo>
                <a:lnTo>
                  <a:pt x="2568856" y="612766"/>
                </a:lnTo>
                <a:lnTo>
                  <a:pt x="2527890" y="635480"/>
                </a:lnTo>
                <a:lnTo>
                  <a:pt x="2483651" y="652343"/>
                </a:lnTo>
                <a:lnTo>
                  <a:pt x="2436652" y="662838"/>
                </a:lnTo>
                <a:lnTo>
                  <a:pt x="2387410" y="666451"/>
                </a:lnTo>
                <a:close/>
              </a:path>
            </a:pathLst>
          </a:custGeom>
          <a:solidFill>
            <a:srgbClr val="136A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614201" y="8747454"/>
            <a:ext cx="260032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120" dirty="0">
                <a:solidFill>
                  <a:srgbClr val="FFFFFF"/>
                </a:solidFill>
                <a:latin typeface="Arial"/>
                <a:cs typeface="Arial"/>
              </a:rPr>
              <a:t>Cooperative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95" dirty="0">
                <a:solidFill>
                  <a:srgbClr val="FFFFFF"/>
                </a:solidFill>
                <a:latin typeface="Arial"/>
                <a:cs typeface="Arial"/>
              </a:rPr>
              <a:t>glossary</a:t>
            </a:r>
            <a:endParaRPr sz="1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343388" y="4288332"/>
            <a:ext cx="235140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75" dirty="0">
                <a:solidFill>
                  <a:srgbClr val="FFFFFF"/>
                </a:solidFill>
                <a:latin typeface="Arial"/>
                <a:cs typeface="Arial"/>
              </a:rPr>
              <a:t>Reflection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95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endParaRPr sz="1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506884" y="8617254"/>
            <a:ext cx="148209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90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818756" y="9779093"/>
            <a:ext cx="571499" cy="36194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392634" y="9779093"/>
            <a:ext cx="257174" cy="257174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5710352" y="9779188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297882" y="256984"/>
                </a:moveTo>
                <a:lnTo>
                  <a:pt x="186046" y="256984"/>
                </a:lnTo>
                <a:lnTo>
                  <a:pt x="148420" y="198687"/>
                </a:lnTo>
                <a:lnTo>
                  <a:pt x="111538" y="256984"/>
                </a:lnTo>
                <a:lnTo>
                  <a:pt x="0" y="256984"/>
                </a:lnTo>
                <a:lnTo>
                  <a:pt x="92800" y="127451"/>
                </a:lnTo>
                <a:lnTo>
                  <a:pt x="3271" y="0"/>
                </a:lnTo>
                <a:lnTo>
                  <a:pt x="113174" y="0"/>
                </a:lnTo>
                <a:lnTo>
                  <a:pt x="150353" y="54876"/>
                </a:lnTo>
                <a:lnTo>
                  <a:pt x="186492" y="0"/>
                </a:lnTo>
                <a:lnTo>
                  <a:pt x="292825" y="0"/>
                </a:lnTo>
                <a:lnTo>
                  <a:pt x="203446" y="124328"/>
                </a:lnTo>
                <a:lnTo>
                  <a:pt x="297882" y="25698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3054985"/>
          </a:xfrm>
          <a:custGeom>
            <a:avLst/>
            <a:gdLst/>
            <a:ahLst/>
            <a:cxnLst/>
            <a:rect l="l" t="t" r="r" b="b"/>
            <a:pathLst>
              <a:path w="18288000" h="3054985">
                <a:moveTo>
                  <a:pt x="18287999" y="3054805"/>
                </a:moveTo>
                <a:lnTo>
                  <a:pt x="0" y="3054805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3054805"/>
                </a:lnTo>
                <a:close/>
              </a:path>
            </a:pathLst>
          </a:custGeom>
          <a:solidFill>
            <a:srgbClr val="DAE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97879" y="8681204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07816" y="9538497"/>
            <a:ext cx="229288" cy="2277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7540" y="9540653"/>
            <a:ext cx="229291" cy="2277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27582" y="9540653"/>
            <a:ext cx="229291" cy="22771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87484" y="9540656"/>
            <a:ext cx="229291" cy="2277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47341" y="9540653"/>
            <a:ext cx="229291" cy="2277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81348" y="3419723"/>
            <a:ext cx="6476999" cy="485774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6000" y="497473"/>
            <a:ext cx="11533505" cy="9473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lang="es-ES" spc="-330"/>
              <a:t>3</a:t>
            </a:r>
            <a:r>
              <a:rPr spc="-330"/>
              <a:t>.</a:t>
            </a:r>
            <a:r>
              <a:rPr spc="-85" dirty="0"/>
              <a:t> </a:t>
            </a:r>
            <a:r>
              <a:rPr spc="-605" dirty="0"/>
              <a:t>WP</a:t>
            </a:r>
            <a:r>
              <a:rPr lang="es-ES" spc="-605" dirty="0"/>
              <a:t>3</a:t>
            </a:r>
            <a:r>
              <a:rPr spc="-605" dirty="0"/>
              <a:t>:</a:t>
            </a:r>
            <a:r>
              <a:rPr spc="-80" dirty="0"/>
              <a:t> </a:t>
            </a:r>
            <a:r>
              <a:rPr lang="es-ES" spc="-315" dirty="0"/>
              <a:t>R</a:t>
            </a:r>
            <a:r>
              <a:rPr spc="-310" dirty="0" err="1"/>
              <a:t>esults</a:t>
            </a:r>
            <a:endParaRPr spc="-310" dirty="0"/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xfrm>
            <a:off x="512030" y="2756255"/>
            <a:ext cx="9663386" cy="5519474"/>
          </a:xfrm>
          <a:prstGeom prst="rect">
            <a:avLst/>
          </a:prstGeom>
        </p:spPr>
        <p:txBody>
          <a:bodyPr vert="horz" wrap="square" lIns="0" tIns="845834" rIns="0" bIns="0" rtlCol="0" anchor="ctr">
            <a:spAutoFit/>
          </a:bodyPr>
          <a:lstStyle/>
          <a:p>
            <a:pPr marL="508000" marR="66675" indent="-342900" algn="just">
              <a:lnSpc>
                <a:spcPct val="140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err="1"/>
              <a:t>S</a:t>
            </a:r>
            <a:r>
              <a:rPr err="1"/>
              <a:t>tudents</a:t>
            </a:r>
            <a:r>
              <a:rPr spc="55" dirty="0"/>
              <a:t> </a:t>
            </a:r>
            <a:r>
              <a:rPr lang="es-ES" spc="55" dirty="0"/>
              <a:t>in </a:t>
            </a:r>
            <a:r>
              <a:rPr lang="es-ES" spc="55" err="1"/>
              <a:t>the</a:t>
            </a:r>
            <a:r>
              <a:rPr lang="es-ES" spc="55" dirty="0"/>
              <a:t> </a:t>
            </a:r>
            <a:r>
              <a:rPr lang="es-ES" spc="55" err="1"/>
              <a:t>onsite</a:t>
            </a:r>
            <a:r>
              <a:rPr lang="es-ES" spc="55" dirty="0"/>
              <a:t> </a:t>
            </a:r>
            <a:r>
              <a:rPr lang="es-ES" spc="55" err="1"/>
              <a:t>pilot</a:t>
            </a:r>
            <a:r>
              <a:rPr lang="es-ES" spc="55" dirty="0"/>
              <a:t> </a:t>
            </a:r>
            <a:r>
              <a:rPr lang="es-ES" spc="55" err="1"/>
              <a:t>course</a:t>
            </a:r>
            <a:r>
              <a:rPr lang="es-ES" spc="55" dirty="0"/>
              <a:t> </a:t>
            </a:r>
            <a:r>
              <a:rPr spc="70" err="1"/>
              <a:t>provided</a:t>
            </a:r>
            <a:r>
              <a:rPr spc="55" dirty="0"/>
              <a:t> </a:t>
            </a:r>
            <a:r>
              <a:rPr b="1" spc="55" err="1">
                <a:latin typeface="Arial"/>
                <a:cs typeface="Arial"/>
              </a:rPr>
              <a:t>very</a:t>
            </a:r>
            <a:r>
              <a:rPr b="1" spc="8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positive</a:t>
            </a:r>
            <a:r>
              <a:rPr b="1" spc="75" dirty="0">
                <a:latin typeface="Arial"/>
                <a:cs typeface="Arial"/>
              </a:rPr>
              <a:t> </a:t>
            </a:r>
            <a:r>
              <a:rPr b="1" spc="-10" err="1">
                <a:latin typeface="Arial"/>
                <a:cs typeface="Arial"/>
              </a:rPr>
              <a:t>feedback</a:t>
            </a:r>
            <a:r>
              <a:rPr spc="-10" dirty="0"/>
              <a:t>. </a:t>
            </a:r>
            <a:endParaRPr lang="es-ES" spc="-10" dirty="0"/>
          </a:p>
          <a:p>
            <a:pPr marL="508000" marR="66675" indent="-342900" algn="just">
              <a:lnSpc>
                <a:spcPct val="140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dirty="0"/>
              <a:t>Trainees</a:t>
            </a:r>
            <a:r>
              <a:rPr spc="60" dirty="0"/>
              <a:t> </a:t>
            </a:r>
            <a:r>
              <a:rPr spc="95" dirty="0"/>
              <a:t>found</a:t>
            </a:r>
            <a:r>
              <a:rPr spc="65" dirty="0"/>
              <a:t> </a:t>
            </a:r>
            <a:r>
              <a:rPr spc="55" dirty="0"/>
              <a:t>the</a:t>
            </a:r>
            <a:r>
              <a:rPr spc="60" dirty="0"/>
              <a:t> </a:t>
            </a:r>
            <a:r>
              <a:rPr spc="80" dirty="0"/>
              <a:t>material</a:t>
            </a:r>
            <a:r>
              <a:rPr spc="65" dirty="0"/>
              <a:t> </a:t>
            </a:r>
            <a:r>
              <a:rPr spc="85" dirty="0"/>
              <a:t>very</a:t>
            </a:r>
            <a:r>
              <a:rPr spc="60" dirty="0"/>
              <a:t> </a:t>
            </a:r>
            <a:r>
              <a:rPr dirty="0"/>
              <a:t>useful,</a:t>
            </a:r>
            <a:r>
              <a:rPr spc="65" dirty="0"/>
              <a:t> </a:t>
            </a:r>
            <a:r>
              <a:rPr dirty="0"/>
              <a:t>especially</a:t>
            </a:r>
            <a:r>
              <a:rPr spc="60" dirty="0"/>
              <a:t> </a:t>
            </a:r>
            <a:r>
              <a:rPr spc="30" dirty="0"/>
              <a:t>the </a:t>
            </a:r>
            <a:r>
              <a:rPr b="1" dirty="0">
                <a:latin typeface="Arial"/>
                <a:cs typeface="Arial"/>
              </a:rPr>
              <a:t>audiovisual</a:t>
            </a:r>
            <a:r>
              <a:rPr b="1" spc="-12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resources</a:t>
            </a:r>
            <a:r>
              <a:rPr lang="es-ES" b="1" spc="-10" dirty="0">
                <a:latin typeface="Arial"/>
                <a:cs typeface="Arial"/>
              </a:rPr>
              <a:t> (</a:t>
            </a:r>
            <a:r>
              <a:rPr lang="es-ES" b="1" spc="-10" err="1">
                <a:latin typeface="Arial"/>
                <a:cs typeface="Arial"/>
              </a:rPr>
              <a:t>this</a:t>
            </a:r>
            <a:r>
              <a:rPr lang="es-ES" b="1" spc="-10" dirty="0">
                <a:latin typeface="Arial"/>
                <a:cs typeface="Arial"/>
              </a:rPr>
              <a:t> </a:t>
            </a:r>
            <a:r>
              <a:rPr lang="es-ES" b="1" spc="-10" err="1">
                <a:latin typeface="Arial"/>
                <a:cs typeface="Arial"/>
              </a:rPr>
              <a:t>gave</a:t>
            </a:r>
            <a:r>
              <a:rPr lang="es-ES" b="1" spc="-10" dirty="0">
                <a:latin typeface="Arial"/>
                <a:cs typeface="Arial"/>
              </a:rPr>
              <a:t> </a:t>
            </a:r>
            <a:r>
              <a:rPr lang="es-ES" b="1" spc="-10" err="1">
                <a:latin typeface="Arial"/>
                <a:cs typeface="Arial"/>
              </a:rPr>
              <a:t>way</a:t>
            </a:r>
            <a:r>
              <a:rPr lang="es-ES" b="1" spc="-10" dirty="0">
                <a:latin typeface="Arial"/>
                <a:cs typeface="Arial"/>
              </a:rPr>
              <a:t> </a:t>
            </a:r>
            <a:r>
              <a:rPr lang="es-ES" b="1" spc="-10" err="1">
                <a:latin typeface="Arial"/>
                <a:cs typeface="Arial"/>
              </a:rPr>
              <a:t>to</a:t>
            </a:r>
            <a:r>
              <a:rPr lang="es-ES" b="1" spc="-10" dirty="0">
                <a:latin typeface="Arial"/>
                <a:cs typeface="Arial"/>
              </a:rPr>
              <a:t> </a:t>
            </a:r>
            <a:r>
              <a:rPr lang="es-ES" b="1" spc="-10" err="1"/>
              <a:t>choosing</a:t>
            </a:r>
            <a:r>
              <a:rPr lang="es-ES" b="1" spc="-10" dirty="0">
                <a:latin typeface="Arial"/>
                <a:cs typeface="Arial"/>
              </a:rPr>
              <a:t> </a:t>
            </a:r>
            <a:r>
              <a:rPr lang="es-ES" b="1" spc="-10" err="1">
                <a:latin typeface="Arial"/>
                <a:cs typeface="Arial"/>
              </a:rPr>
              <a:t>iSpring</a:t>
            </a:r>
            <a:r>
              <a:rPr lang="es-ES" b="1" spc="-10" dirty="0">
                <a:latin typeface="Arial"/>
                <a:cs typeface="Arial"/>
              </a:rPr>
              <a:t> as </a:t>
            </a:r>
            <a:r>
              <a:rPr lang="es-ES" b="1" spc="-10" err="1">
                <a:latin typeface="Arial"/>
                <a:cs typeface="Arial"/>
              </a:rPr>
              <a:t>didactic</a:t>
            </a:r>
            <a:r>
              <a:rPr lang="es-ES" b="1" spc="-10" dirty="0">
                <a:latin typeface="Arial"/>
                <a:cs typeface="Arial"/>
              </a:rPr>
              <a:t> </a:t>
            </a:r>
            <a:r>
              <a:rPr lang="es-ES" b="1" spc="-10" err="1">
                <a:latin typeface="Arial"/>
                <a:cs typeface="Arial"/>
              </a:rPr>
              <a:t>tool</a:t>
            </a:r>
            <a:r>
              <a:rPr lang="es-ES" b="1" spc="-10" dirty="0">
                <a:latin typeface="Arial"/>
                <a:cs typeface="Arial"/>
              </a:rPr>
              <a:t>).</a:t>
            </a:r>
          </a:p>
          <a:p>
            <a:pPr marL="508000" marR="66675" indent="-342900" algn="just">
              <a:lnSpc>
                <a:spcPct val="140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dirty="0"/>
              <a:t>Concerning</a:t>
            </a:r>
            <a:r>
              <a:rPr spc="140" dirty="0"/>
              <a:t> </a:t>
            </a:r>
            <a:r>
              <a:rPr spc="55" dirty="0"/>
              <a:t>the</a:t>
            </a:r>
            <a:r>
              <a:rPr spc="140" dirty="0"/>
              <a:t> </a:t>
            </a:r>
            <a:r>
              <a:rPr dirty="0"/>
              <a:t>specific</a:t>
            </a:r>
            <a:r>
              <a:rPr spc="140" dirty="0"/>
              <a:t> </a:t>
            </a:r>
            <a:r>
              <a:rPr spc="75" dirty="0"/>
              <a:t>thematic</a:t>
            </a:r>
            <a:r>
              <a:rPr spc="140" dirty="0"/>
              <a:t> </a:t>
            </a:r>
            <a:r>
              <a:rPr dirty="0"/>
              <a:t>modules,</a:t>
            </a:r>
            <a:r>
              <a:rPr spc="145" dirty="0"/>
              <a:t> </a:t>
            </a:r>
            <a:r>
              <a:rPr spc="-50" dirty="0"/>
              <a:t>4 </a:t>
            </a:r>
            <a:r>
              <a:rPr spc="60" dirty="0"/>
              <a:t>(healthcare)</a:t>
            </a:r>
            <a:r>
              <a:rPr dirty="0"/>
              <a:t> </a:t>
            </a:r>
            <a:r>
              <a:rPr spc="80" dirty="0"/>
              <a:t>and</a:t>
            </a:r>
            <a:r>
              <a:rPr spc="5" dirty="0"/>
              <a:t> </a:t>
            </a:r>
            <a:r>
              <a:rPr dirty="0"/>
              <a:t>5 </a:t>
            </a:r>
            <a:r>
              <a:rPr spc="70" dirty="0"/>
              <a:t>(legal-</a:t>
            </a:r>
            <a:r>
              <a:rPr spc="45" dirty="0"/>
              <a:t>administrative),</a:t>
            </a:r>
            <a:r>
              <a:rPr spc="5" dirty="0"/>
              <a:t> </a:t>
            </a:r>
            <a:r>
              <a:rPr spc="80" dirty="0"/>
              <a:t>they</a:t>
            </a:r>
            <a:r>
              <a:rPr spc="5" dirty="0"/>
              <a:t> </a:t>
            </a:r>
            <a:r>
              <a:rPr spc="95" dirty="0"/>
              <a:t>found</a:t>
            </a:r>
            <a:r>
              <a:rPr dirty="0"/>
              <a:t> </a:t>
            </a:r>
            <a:r>
              <a:rPr spc="30" dirty="0"/>
              <a:t>it </a:t>
            </a:r>
            <a:r>
              <a:rPr spc="70" dirty="0"/>
              <a:t>difficult</a:t>
            </a:r>
            <a:r>
              <a:rPr spc="25" dirty="0"/>
              <a:t> </a:t>
            </a:r>
            <a:r>
              <a:rPr spc="125" dirty="0"/>
              <a:t>to</a:t>
            </a:r>
            <a:r>
              <a:rPr spc="25" dirty="0"/>
              <a:t> </a:t>
            </a:r>
            <a:r>
              <a:rPr spc="60" dirty="0"/>
              <a:t>understand</a:t>
            </a:r>
            <a:r>
              <a:rPr spc="30" dirty="0"/>
              <a:t> </a:t>
            </a:r>
            <a:r>
              <a:rPr dirty="0"/>
              <a:t>specialised</a:t>
            </a:r>
            <a:r>
              <a:rPr spc="25" dirty="0"/>
              <a:t> </a:t>
            </a:r>
            <a:r>
              <a:rPr spc="75" dirty="0"/>
              <a:t>terms</a:t>
            </a:r>
            <a:r>
              <a:rPr spc="30" dirty="0"/>
              <a:t> </a:t>
            </a:r>
            <a:r>
              <a:rPr spc="80" dirty="0"/>
              <a:t>and</a:t>
            </a:r>
            <a:r>
              <a:rPr spc="25" dirty="0"/>
              <a:t> </a:t>
            </a:r>
            <a:r>
              <a:rPr spc="-10" dirty="0"/>
              <a:t>concepts.</a:t>
            </a:r>
            <a:endParaRPr lang="es-ES" spc="-10" dirty="0"/>
          </a:p>
          <a:p>
            <a:pPr marL="508000" marR="66675" indent="-342900" algn="just">
              <a:lnSpc>
                <a:spcPct val="140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pc="-10" dirty="0" err="1"/>
              <a:t>These</a:t>
            </a:r>
            <a:r>
              <a:rPr lang="es-ES" spc="-10" dirty="0"/>
              <a:t> </a:t>
            </a:r>
            <a:r>
              <a:rPr lang="es-ES" spc="-10" dirty="0" err="1"/>
              <a:t>thematic</a:t>
            </a:r>
            <a:r>
              <a:rPr lang="es-ES" spc="-10" dirty="0"/>
              <a:t> modules </a:t>
            </a:r>
            <a:r>
              <a:rPr lang="es-ES" spc="-10" dirty="0" err="1"/>
              <a:t>would</a:t>
            </a:r>
            <a:r>
              <a:rPr lang="es-ES" spc="-10" dirty="0"/>
              <a:t> </a:t>
            </a:r>
            <a:r>
              <a:rPr lang="es-ES" spc="-10" dirty="0" err="1"/>
              <a:t>need</a:t>
            </a:r>
            <a:r>
              <a:rPr lang="es-ES" spc="-10" dirty="0"/>
              <a:t> </a:t>
            </a:r>
            <a:r>
              <a:rPr lang="es-ES" spc="-10" dirty="0" err="1"/>
              <a:t>further</a:t>
            </a:r>
            <a:r>
              <a:rPr lang="es-ES" spc="-10" dirty="0"/>
              <a:t> </a:t>
            </a:r>
            <a:r>
              <a:rPr lang="es-ES" spc="-10" dirty="0" err="1"/>
              <a:t>work</a:t>
            </a:r>
            <a:r>
              <a:rPr lang="es-ES" spc="-10" dirty="0"/>
              <a:t>.</a:t>
            </a:r>
            <a:endParaRPr spc="-10" dirty="0"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18756" y="9779093"/>
            <a:ext cx="571499" cy="36194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92634" y="9779093"/>
            <a:ext cx="257174" cy="257174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5710352" y="9779188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297882" y="256984"/>
                </a:moveTo>
                <a:lnTo>
                  <a:pt x="186046" y="256984"/>
                </a:lnTo>
                <a:lnTo>
                  <a:pt x="148420" y="198687"/>
                </a:lnTo>
                <a:lnTo>
                  <a:pt x="111538" y="256984"/>
                </a:lnTo>
                <a:lnTo>
                  <a:pt x="0" y="256984"/>
                </a:lnTo>
                <a:lnTo>
                  <a:pt x="92800" y="127451"/>
                </a:lnTo>
                <a:lnTo>
                  <a:pt x="3271" y="0"/>
                </a:lnTo>
                <a:lnTo>
                  <a:pt x="113174" y="0"/>
                </a:lnTo>
                <a:lnTo>
                  <a:pt x="150353" y="54876"/>
                </a:lnTo>
                <a:lnTo>
                  <a:pt x="186492" y="0"/>
                </a:lnTo>
                <a:lnTo>
                  <a:pt x="292825" y="0"/>
                </a:lnTo>
                <a:lnTo>
                  <a:pt x="203446" y="124328"/>
                </a:lnTo>
                <a:lnTo>
                  <a:pt x="297882" y="25698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BC0CC-5FC1-F412-74D5-72BE6D3C2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B72FD9C-32E0-4695-8672-1C0C8E022D61}"/>
              </a:ext>
            </a:extLst>
          </p:cNvPr>
          <p:cNvSpPr/>
          <p:nvPr/>
        </p:nvSpPr>
        <p:spPr>
          <a:xfrm>
            <a:off x="0" y="0"/>
            <a:ext cx="18288000" cy="3054985"/>
          </a:xfrm>
          <a:custGeom>
            <a:avLst/>
            <a:gdLst/>
            <a:ahLst/>
            <a:cxnLst/>
            <a:rect l="l" t="t" r="r" b="b"/>
            <a:pathLst>
              <a:path w="18288000" h="3054985">
                <a:moveTo>
                  <a:pt x="18287999" y="3054805"/>
                </a:moveTo>
                <a:lnTo>
                  <a:pt x="0" y="3054805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3054805"/>
                </a:lnTo>
                <a:close/>
              </a:path>
            </a:pathLst>
          </a:custGeom>
          <a:solidFill>
            <a:srgbClr val="DAE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ECC81EE-8373-606B-7F58-76914E43AD4D}"/>
              </a:ext>
            </a:extLst>
          </p:cNvPr>
          <p:cNvSpPr/>
          <p:nvPr/>
        </p:nvSpPr>
        <p:spPr>
          <a:xfrm>
            <a:off x="5897879" y="8681204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0B0F6295-8707-33A3-39F7-0F1E2F12B47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7816" y="9538497"/>
            <a:ext cx="229288" cy="227716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AC82F446-8E75-4F1A-F553-F310BD35036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7540" y="9540653"/>
            <a:ext cx="229291" cy="227718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A0DF6A69-9AA8-B9B1-E5C7-7956CCD990C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7582" y="9540653"/>
            <a:ext cx="229291" cy="227718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FDE3BDE1-80D6-73C5-1A96-B18FA2379F4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7484" y="9540656"/>
            <a:ext cx="229291" cy="227715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3478B624-58B0-268F-809F-6ED8F118528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47341" y="9540653"/>
            <a:ext cx="229291" cy="227718"/>
          </a:xfrm>
          <a:prstGeom prst="rect">
            <a:avLst/>
          </a:prstGeom>
        </p:spPr>
      </p:pic>
      <p:pic>
        <p:nvPicPr>
          <p:cNvPr id="9" name="object 9">
            <a:extLst>
              <a:ext uri="{FF2B5EF4-FFF2-40B4-BE49-F238E27FC236}">
                <a16:creationId xmlns:a16="http://schemas.microsoft.com/office/drawing/2014/main" id="{A1E65CF3-7979-E503-58CE-E3A44F3C1F0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31A1D6BE-EEEB-62EA-6AD0-EB13C75DB1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6000" y="497473"/>
            <a:ext cx="11533505" cy="168610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lang="es-ES" spc="-330" dirty="0"/>
              <a:t>4</a:t>
            </a:r>
            <a:r>
              <a:rPr spc="-330" dirty="0"/>
              <a:t>.</a:t>
            </a:r>
            <a:r>
              <a:rPr spc="-85" dirty="0"/>
              <a:t> </a:t>
            </a:r>
            <a:r>
              <a:rPr spc="-605" dirty="0"/>
              <a:t>WP</a:t>
            </a:r>
            <a:r>
              <a:rPr lang="es-ES" spc="-605" dirty="0"/>
              <a:t>4</a:t>
            </a:r>
            <a:r>
              <a:rPr spc="-605" dirty="0"/>
              <a:t>:</a:t>
            </a:r>
            <a:r>
              <a:rPr spc="-80" dirty="0"/>
              <a:t> </a:t>
            </a:r>
            <a:r>
              <a:rPr lang="es-ES" spc="-315" dirty="0"/>
              <a:t>R</a:t>
            </a:r>
            <a:r>
              <a:rPr spc="-310" dirty="0" err="1"/>
              <a:t>esults</a:t>
            </a:r>
            <a:br>
              <a:rPr lang="es-ES" spc="-310" dirty="0"/>
            </a:br>
            <a:r>
              <a:rPr lang="es-ES" sz="4000" spc="-310" dirty="0"/>
              <a:t>www.dialogoserasmus.eu</a:t>
            </a:r>
            <a:endParaRPr sz="4000" spc="-310" dirty="0"/>
          </a:p>
        </p:txBody>
      </p:sp>
      <p:pic>
        <p:nvPicPr>
          <p:cNvPr id="16" name="object 16">
            <a:extLst>
              <a:ext uri="{FF2B5EF4-FFF2-40B4-BE49-F238E27FC236}">
                <a16:creationId xmlns:a16="http://schemas.microsoft.com/office/drawing/2014/main" id="{BF0398F6-2CE5-B904-E685-0CA717B7B9E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18756" y="9779093"/>
            <a:ext cx="571499" cy="361949"/>
          </a:xfrm>
          <a:prstGeom prst="rect">
            <a:avLst/>
          </a:prstGeom>
        </p:spPr>
      </p:pic>
      <p:pic>
        <p:nvPicPr>
          <p:cNvPr id="17" name="object 17">
            <a:extLst>
              <a:ext uri="{FF2B5EF4-FFF2-40B4-BE49-F238E27FC236}">
                <a16:creationId xmlns:a16="http://schemas.microsoft.com/office/drawing/2014/main" id="{0414A211-DE9C-88CB-DCA0-C7A1E9ED7E8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392634" y="9779093"/>
            <a:ext cx="257174" cy="257174"/>
          </a:xfrm>
          <a:prstGeom prst="rect">
            <a:avLst/>
          </a:prstGeom>
        </p:spPr>
      </p:pic>
      <p:sp>
        <p:nvSpPr>
          <p:cNvPr id="18" name="object 18">
            <a:extLst>
              <a:ext uri="{FF2B5EF4-FFF2-40B4-BE49-F238E27FC236}">
                <a16:creationId xmlns:a16="http://schemas.microsoft.com/office/drawing/2014/main" id="{347FDB8C-9CB7-A22B-9C3F-C062CD6B107E}"/>
              </a:ext>
            </a:extLst>
          </p:cNvPr>
          <p:cNvSpPr/>
          <p:nvPr/>
        </p:nvSpPr>
        <p:spPr>
          <a:xfrm>
            <a:off x="15710352" y="9779188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297882" y="256984"/>
                </a:moveTo>
                <a:lnTo>
                  <a:pt x="186046" y="256984"/>
                </a:lnTo>
                <a:lnTo>
                  <a:pt x="148420" y="198687"/>
                </a:lnTo>
                <a:lnTo>
                  <a:pt x="111538" y="256984"/>
                </a:lnTo>
                <a:lnTo>
                  <a:pt x="0" y="256984"/>
                </a:lnTo>
                <a:lnTo>
                  <a:pt x="92800" y="127451"/>
                </a:lnTo>
                <a:lnTo>
                  <a:pt x="3271" y="0"/>
                </a:lnTo>
                <a:lnTo>
                  <a:pt x="113174" y="0"/>
                </a:lnTo>
                <a:lnTo>
                  <a:pt x="150353" y="54876"/>
                </a:lnTo>
                <a:lnTo>
                  <a:pt x="186492" y="0"/>
                </a:lnTo>
                <a:lnTo>
                  <a:pt x="292825" y="0"/>
                </a:lnTo>
                <a:lnTo>
                  <a:pt x="203446" y="124328"/>
                </a:lnTo>
                <a:lnTo>
                  <a:pt x="297882" y="25698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3FF14FB-41FF-94F9-56B9-1B4BF861C0B3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6723AC2-C066-A312-5DEE-B870DE1D54C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  <p:pic>
        <p:nvPicPr>
          <p:cNvPr id="13" name="Imagen 12" descr="Interfaz de usuario gráfica, Aplicación, Teams&#10;&#10;El contenido generado por IA puede ser incorrecto.">
            <a:extLst>
              <a:ext uri="{FF2B5EF4-FFF2-40B4-BE49-F238E27FC236}">
                <a16:creationId xmlns:a16="http://schemas.microsoft.com/office/drawing/2014/main" id="{60BC4830-D10A-7235-D2B7-1F48D3177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4" y="2400331"/>
            <a:ext cx="7246569" cy="6312815"/>
          </a:xfrm>
          <a:prstGeom prst="rect">
            <a:avLst/>
          </a:prstGeom>
        </p:spPr>
      </p:pic>
      <p:pic>
        <p:nvPicPr>
          <p:cNvPr id="21" name="Imagen 20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CCBA594E-B618-4A16-A2EF-AB9DE3E7F9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820" y="-592"/>
            <a:ext cx="5594384" cy="9029700"/>
          </a:xfrm>
          <a:prstGeom prst="rect">
            <a:avLst/>
          </a:prstGeom>
        </p:spPr>
      </p:pic>
      <p:pic>
        <p:nvPicPr>
          <p:cNvPr id="23" name="Imagen 22" descr="Interfaz de usuario gráfica, Aplicación, Teams&#10;&#10;El contenido generado por IA puede ser incorrecto.">
            <a:extLst>
              <a:ext uri="{FF2B5EF4-FFF2-40B4-BE49-F238E27FC236}">
                <a16:creationId xmlns:a16="http://schemas.microsoft.com/office/drawing/2014/main" id="{37A61F19-B67E-355E-1292-B48E3F7ADD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114" y="-399195"/>
            <a:ext cx="5192033" cy="911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4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583682" y="4001622"/>
            <a:ext cx="15117089" cy="26274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marR="122555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300" spc="45" dirty="0">
                <a:solidFill>
                  <a:srgbClr val="0E4561"/>
                </a:solidFill>
                <a:latin typeface="Arial"/>
                <a:cs typeface="Arial"/>
              </a:rPr>
              <a:t>Theoretical</a:t>
            </a:r>
            <a:r>
              <a:rPr lang="en-US" sz="2300" spc="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75" dirty="0">
                <a:solidFill>
                  <a:srgbClr val="0E4561"/>
                </a:solidFill>
                <a:latin typeface="Arial"/>
                <a:cs typeface="Arial"/>
              </a:rPr>
              <a:t>content</a:t>
            </a:r>
            <a:r>
              <a:rPr lang="en-US" sz="2300" spc="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dirty="0">
                <a:solidFill>
                  <a:srgbClr val="0E4561"/>
                </a:solidFill>
                <a:latin typeface="Arial"/>
                <a:cs typeface="Arial"/>
              </a:rPr>
              <a:t>is</a:t>
            </a:r>
            <a:r>
              <a:rPr lang="en-US" sz="23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50" dirty="0">
                <a:solidFill>
                  <a:srgbClr val="0E4561"/>
                </a:solidFill>
                <a:latin typeface="Arial"/>
                <a:cs typeface="Arial"/>
              </a:rPr>
              <a:t>presented</a:t>
            </a:r>
            <a:r>
              <a:rPr lang="en-US" sz="2300" spc="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60" dirty="0">
                <a:solidFill>
                  <a:srgbClr val="0E4561"/>
                </a:solidFill>
                <a:latin typeface="Arial"/>
                <a:cs typeface="Arial"/>
              </a:rPr>
              <a:t>interactively</a:t>
            </a:r>
            <a:r>
              <a:rPr lang="en-US" sz="2300" spc="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130" dirty="0">
                <a:solidFill>
                  <a:srgbClr val="0E4561"/>
                </a:solidFill>
                <a:latin typeface="Arial"/>
                <a:cs typeface="Arial"/>
              </a:rPr>
              <a:t>by</a:t>
            </a:r>
            <a:r>
              <a:rPr lang="en-US" sz="23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b="1" dirty="0">
                <a:solidFill>
                  <a:srgbClr val="0E4561"/>
                </a:solidFill>
                <a:latin typeface="Arial"/>
                <a:cs typeface="Arial"/>
              </a:rPr>
              <a:t>virtual</a:t>
            </a:r>
            <a:r>
              <a:rPr lang="en-US" sz="2300" b="1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b="1" spc="80" dirty="0">
                <a:solidFill>
                  <a:srgbClr val="0E4561"/>
                </a:solidFill>
                <a:latin typeface="Arial"/>
                <a:cs typeface="Arial"/>
              </a:rPr>
              <a:t>avatars</a:t>
            </a:r>
            <a:r>
              <a:rPr lang="en-US" sz="2300" b="1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100" dirty="0">
                <a:solidFill>
                  <a:srgbClr val="0E4561"/>
                </a:solidFill>
                <a:latin typeface="Arial"/>
                <a:cs typeface="Arial"/>
              </a:rPr>
              <a:t>that</a:t>
            </a:r>
            <a:r>
              <a:rPr lang="en-US" sz="2300" spc="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50" dirty="0">
                <a:solidFill>
                  <a:srgbClr val="0E4561"/>
                </a:solidFill>
                <a:latin typeface="Arial"/>
                <a:cs typeface="Arial"/>
              </a:rPr>
              <a:t>guide</a:t>
            </a:r>
            <a:r>
              <a:rPr lang="en-US" sz="23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-10" dirty="0">
                <a:solidFill>
                  <a:srgbClr val="0E4561"/>
                </a:solidFill>
                <a:latin typeface="Arial"/>
                <a:cs typeface="Arial"/>
              </a:rPr>
              <a:t>trainees </a:t>
            </a:r>
            <a:r>
              <a:rPr lang="en-US" sz="2300" spc="80" dirty="0">
                <a:solidFill>
                  <a:srgbClr val="0E4561"/>
                </a:solidFill>
                <a:latin typeface="Arial"/>
                <a:cs typeface="Arial"/>
              </a:rPr>
              <a:t>through</a:t>
            </a:r>
            <a:r>
              <a:rPr lang="en-US" sz="2300" spc="7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dirty="0">
                <a:solidFill>
                  <a:srgbClr val="0E4561"/>
                </a:solidFill>
                <a:latin typeface="Arial"/>
                <a:cs typeface="Arial"/>
              </a:rPr>
              <a:t>each</a:t>
            </a:r>
            <a:r>
              <a:rPr lang="en-US" sz="2300" spc="7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-10" dirty="0">
                <a:solidFill>
                  <a:srgbClr val="0E4561"/>
                </a:solidFill>
                <a:latin typeface="Arial"/>
                <a:cs typeface="Arial"/>
              </a:rPr>
              <a:t>module.</a:t>
            </a:r>
            <a:endParaRPr lang="en-US" sz="2300" dirty="0">
              <a:latin typeface="Arial"/>
              <a:cs typeface="Arial"/>
            </a:endParaRPr>
          </a:p>
          <a:p>
            <a:pPr marL="558165" marR="122555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300" spc="85" dirty="0">
                <a:solidFill>
                  <a:srgbClr val="0E4561"/>
                </a:solidFill>
                <a:latin typeface="Arial"/>
                <a:cs typeface="Arial"/>
              </a:rPr>
              <a:t>Information</a:t>
            </a:r>
            <a:r>
              <a:rPr lang="en-US" sz="2300" spc="-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dirty="0">
                <a:solidFill>
                  <a:srgbClr val="0E4561"/>
                </a:solidFill>
                <a:latin typeface="Arial"/>
                <a:cs typeface="Arial"/>
              </a:rPr>
              <a:t>is</a:t>
            </a:r>
            <a:r>
              <a:rPr lang="en-US" sz="23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50" dirty="0">
                <a:solidFill>
                  <a:srgbClr val="0E4561"/>
                </a:solidFill>
                <a:latin typeface="Arial"/>
                <a:cs typeface="Arial"/>
              </a:rPr>
              <a:t>presented</a:t>
            </a:r>
            <a:r>
              <a:rPr lang="en-US" sz="23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dirty="0">
                <a:solidFill>
                  <a:srgbClr val="0E4561"/>
                </a:solidFill>
                <a:latin typeface="Arial"/>
                <a:cs typeface="Arial"/>
              </a:rPr>
              <a:t>visually</a:t>
            </a:r>
            <a:r>
              <a:rPr lang="en-US" sz="23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lang="en-US" sz="23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65" dirty="0">
                <a:solidFill>
                  <a:srgbClr val="0E4561"/>
                </a:solidFill>
                <a:latin typeface="Arial"/>
                <a:cs typeface="Arial"/>
              </a:rPr>
              <a:t>direct</a:t>
            </a:r>
            <a:r>
              <a:rPr lang="en-US" sz="23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dirty="0">
                <a:solidFill>
                  <a:srgbClr val="0E4561"/>
                </a:solidFill>
                <a:latin typeface="Arial"/>
                <a:cs typeface="Arial"/>
              </a:rPr>
              <a:t>access</a:t>
            </a:r>
            <a:r>
              <a:rPr lang="en-US" sz="23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125" dirty="0">
                <a:solidFill>
                  <a:srgbClr val="0E4561"/>
                </a:solidFill>
                <a:latin typeface="Arial"/>
                <a:cs typeface="Arial"/>
              </a:rPr>
              <a:t>to</a:t>
            </a:r>
            <a:r>
              <a:rPr lang="en-US" sz="2300" spc="-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b="1" dirty="0">
                <a:solidFill>
                  <a:srgbClr val="0E4561"/>
                </a:solidFill>
                <a:latin typeface="Arial"/>
                <a:cs typeface="Arial"/>
              </a:rPr>
              <a:t>audiovisual</a:t>
            </a:r>
            <a:r>
              <a:rPr lang="en-US" sz="2300" b="1" spc="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b="1" spc="-10" dirty="0">
                <a:solidFill>
                  <a:srgbClr val="0E4561"/>
                </a:solidFill>
                <a:latin typeface="Arial"/>
                <a:cs typeface="Arial"/>
              </a:rPr>
              <a:t>resources </a:t>
            </a:r>
            <a:r>
              <a:rPr lang="en-US" sz="2300" spc="-25" dirty="0">
                <a:solidFill>
                  <a:srgbClr val="0E4561"/>
                </a:solidFill>
                <a:latin typeface="Arial"/>
                <a:cs typeface="Arial"/>
              </a:rPr>
              <a:t>is </a:t>
            </a:r>
            <a:r>
              <a:rPr lang="en-US" sz="2300" spc="70" dirty="0">
                <a:solidFill>
                  <a:srgbClr val="0E4561"/>
                </a:solidFill>
                <a:latin typeface="Arial"/>
                <a:cs typeface="Arial"/>
              </a:rPr>
              <a:t>provided</a:t>
            </a:r>
            <a:r>
              <a:rPr lang="en-US" sz="2300" spc="9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125" dirty="0">
                <a:solidFill>
                  <a:srgbClr val="0E4561"/>
                </a:solidFill>
                <a:latin typeface="Arial"/>
                <a:cs typeface="Arial"/>
              </a:rPr>
              <a:t>to</a:t>
            </a:r>
            <a:r>
              <a:rPr lang="en-US" sz="2300" spc="9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dirty="0">
                <a:solidFill>
                  <a:srgbClr val="0E4561"/>
                </a:solidFill>
                <a:latin typeface="Arial"/>
                <a:cs typeface="Arial"/>
              </a:rPr>
              <a:t>enhance</a:t>
            </a:r>
            <a:r>
              <a:rPr lang="en-US" sz="2300" spc="9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50" dirty="0">
                <a:solidFill>
                  <a:srgbClr val="0E4561"/>
                </a:solidFill>
                <a:latin typeface="Arial"/>
                <a:cs typeface="Arial"/>
              </a:rPr>
              <a:t>comprehension</a:t>
            </a:r>
            <a:r>
              <a:rPr lang="en-US" sz="2300" spc="9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lang="en-US" sz="2300" spc="9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dirty="0">
                <a:solidFill>
                  <a:srgbClr val="0E4561"/>
                </a:solidFill>
                <a:latin typeface="Arial"/>
                <a:cs typeface="Arial"/>
              </a:rPr>
              <a:t>achieve</a:t>
            </a:r>
            <a:r>
              <a:rPr lang="en-US" sz="2300" spc="9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b="1" dirty="0">
                <a:solidFill>
                  <a:srgbClr val="0E4561"/>
                </a:solidFill>
                <a:latin typeface="Arial"/>
                <a:cs typeface="Arial"/>
              </a:rPr>
              <a:t>meaningful</a:t>
            </a:r>
            <a:r>
              <a:rPr lang="en-US" sz="2300" b="1" spc="114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b="1" spc="5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lang="en-US" sz="2300" b="1" spc="1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b="1" dirty="0">
                <a:solidFill>
                  <a:srgbClr val="0E4561"/>
                </a:solidFill>
                <a:latin typeface="Arial"/>
                <a:cs typeface="Arial"/>
              </a:rPr>
              <a:t>dynamic</a:t>
            </a:r>
            <a:r>
              <a:rPr lang="en-US" sz="2300" b="1" spc="114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b="1" spc="-10" dirty="0">
                <a:solidFill>
                  <a:srgbClr val="0E4561"/>
                </a:solidFill>
                <a:latin typeface="Arial"/>
                <a:cs typeface="Arial"/>
              </a:rPr>
              <a:t>learning.</a:t>
            </a:r>
            <a:endParaRPr lang="en-US" sz="2300" b="1" spc="-10" dirty="0">
              <a:latin typeface="Arial"/>
              <a:cs typeface="Arial"/>
            </a:endParaRPr>
          </a:p>
          <a:p>
            <a:pPr marL="558165" marR="122555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E4561"/>
                </a:solidFill>
                <a:latin typeface="Arial"/>
                <a:cs typeface="Arial"/>
              </a:rPr>
              <a:t>Each</a:t>
            </a:r>
            <a:r>
              <a:rPr lang="en-US" sz="2300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dirty="0">
                <a:solidFill>
                  <a:srgbClr val="0E4561"/>
                </a:solidFill>
                <a:latin typeface="Arial"/>
                <a:cs typeface="Arial"/>
              </a:rPr>
              <a:t>lesson</a:t>
            </a:r>
            <a:r>
              <a:rPr lang="en-US" sz="23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dirty="0">
                <a:solidFill>
                  <a:srgbClr val="0E4561"/>
                </a:solidFill>
                <a:latin typeface="Arial"/>
                <a:cs typeface="Arial"/>
              </a:rPr>
              <a:t>is</a:t>
            </a:r>
            <a:r>
              <a:rPr lang="en-US" sz="23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70" dirty="0">
                <a:solidFill>
                  <a:srgbClr val="0E4561"/>
                </a:solidFill>
                <a:latin typeface="Arial"/>
                <a:cs typeface="Arial"/>
              </a:rPr>
              <a:t>accompanied</a:t>
            </a:r>
            <a:r>
              <a:rPr lang="en-US" sz="23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130" dirty="0">
                <a:solidFill>
                  <a:srgbClr val="0E4561"/>
                </a:solidFill>
                <a:latin typeface="Arial"/>
                <a:cs typeface="Arial"/>
              </a:rPr>
              <a:t>by</a:t>
            </a:r>
            <a:r>
              <a:rPr lang="en-US" sz="23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b="1" dirty="0">
                <a:solidFill>
                  <a:srgbClr val="0E4561"/>
                </a:solidFill>
                <a:latin typeface="Arial"/>
                <a:cs typeface="Arial"/>
              </a:rPr>
              <a:t>interactive</a:t>
            </a:r>
            <a:r>
              <a:rPr lang="en-US" sz="2300" b="1" spc="6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b="1" dirty="0">
                <a:solidFill>
                  <a:srgbClr val="0E4561"/>
                </a:solidFill>
                <a:latin typeface="Arial"/>
                <a:cs typeface="Arial"/>
              </a:rPr>
              <a:t>activities</a:t>
            </a:r>
            <a:r>
              <a:rPr lang="en-US" sz="2300" b="1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dirty="0">
                <a:solidFill>
                  <a:srgbClr val="0E4561"/>
                </a:solidFill>
                <a:latin typeface="Arial"/>
                <a:cs typeface="Arial"/>
              </a:rPr>
              <a:t>such</a:t>
            </a:r>
            <a:r>
              <a:rPr lang="en-US" sz="23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dirty="0">
                <a:solidFill>
                  <a:srgbClr val="0E4561"/>
                </a:solidFill>
                <a:latin typeface="Arial"/>
                <a:cs typeface="Arial"/>
              </a:rPr>
              <a:t>as</a:t>
            </a:r>
            <a:r>
              <a:rPr lang="en-US" sz="2300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dirty="0">
                <a:solidFill>
                  <a:srgbClr val="0E4561"/>
                </a:solidFill>
                <a:latin typeface="Arial"/>
                <a:cs typeface="Arial"/>
              </a:rPr>
              <a:t>roleplays,</a:t>
            </a:r>
            <a:r>
              <a:rPr lang="en-US" sz="23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dirty="0">
                <a:solidFill>
                  <a:srgbClr val="0E4561"/>
                </a:solidFill>
                <a:latin typeface="Arial"/>
                <a:cs typeface="Arial"/>
              </a:rPr>
              <a:t>quizzes</a:t>
            </a:r>
            <a:r>
              <a:rPr lang="en-US" sz="23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55" dirty="0">
                <a:solidFill>
                  <a:srgbClr val="0E4561"/>
                </a:solidFill>
                <a:latin typeface="Arial"/>
                <a:cs typeface="Arial"/>
              </a:rPr>
              <a:t>and </a:t>
            </a:r>
            <a:r>
              <a:rPr lang="en-US" sz="2300" dirty="0">
                <a:solidFill>
                  <a:srgbClr val="0E4561"/>
                </a:solidFill>
                <a:latin typeface="Arial"/>
                <a:cs typeface="Arial"/>
              </a:rPr>
              <a:t>case studies,</a:t>
            </a:r>
            <a:r>
              <a:rPr lang="en-US"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lang="en-US"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105" dirty="0">
                <a:solidFill>
                  <a:srgbClr val="0E4561"/>
                </a:solidFill>
                <a:latin typeface="Arial"/>
                <a:cs typeface="Arial"/>
              </a:rPr>
              <a:t>a</a:t>
            </a:r>
            <a:r>
              <a:rPr lang="en-US"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55" dirty="0">
                <a:solidFill>
                  <a:srgbClr val="0E4561"/>
                </a:solidFill>
                <a:latin typeface="Arial"/>
                <a:cs typeface="Arial"/>
              </a:rPr>
              <a:t>test</a:t>
            </a:r>
            <a:r>
              <a:rPr lang="en-US"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dirty="0">
                <a:solidFill>
                  <a:srgbClr val="0E4561"/>
                </a:solidFill>
                <a:latin typeface="Arial"/>
                <a:cs typeface="Arial"/>
              </a:rPr>
              <a:t>is</a:t>
            </a:r>
            <a:r>
              <a:rPr lang="en-US"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dirty="0">
                <a:solidFill>
                  <a:srgbClr val="0E4561"/>
                </a:solidFill>
                <a:latin typeface="Arial"/>
                <a:cs typeface="Arial"/>
              </a:rPr>
              <a:t>included</a:t>
            </a:r>
            <a:r>
              <a:rPr lang="en-US"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125" dirty="0">
                <a:solidFill>
                  <a:srgbClr val="0E4561"/>
                </a:solidFill>
                <a:latin typeface="Arial"/>
                <a:cs typeface="Arial"/>
              </a:rPr>
              <a:t>at</a:t>
            </a:r>
            <a:r>
              <a:rPr lang="en-US"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55" dirty="0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lang="en-US"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50" dirty="0">
                <a:solidFill>
                  <a:srgbClr val="0E4561"/>
                </a:solidFill>
                <a:latin typeface="Arial"/>
                <a:cs typeface="Arial"/>
              </a:rPr>
              <a:t>end</a:t>
            </a:r>
            <a:r>
              <a:rPr lang="en-US"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150" dirty="0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lang="en-US"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dirty="0">
                <a:solidFill>
                  <a:srgbClr val="0E4561"/>
                </a:solidFill>
                <a:latin typeface="Arial"/>
                <a:cs typeface="Arial"/>
              </a:rPr>
              <a:t>each</a:t>
            </a:r>
            <a:r>
              <a:rPr lang="en-US"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dirty="0">
                <a:solidFill>
                  <a:srgbClr val="0E4561"/>
                </a:solidFill>
                <a:latin typeface="Arial"/>
                <a:cs typeface="Arial"/>
              </a:rPr>
              <a:t>lesson</a:t>
            </a:r>
            <a:r>
              <a:rPr lang="en-US"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125" dirty="0">
                <a:solidFill>
                  <a:srgbClr val="0E4561"/>
                </a:solidFill>
                <a:latin typeface="Arial"/>
                <a:cs typeface="Arial"/>
              </a:rPr>
              <a:t>to</a:t>
            </a:r>
            <a:r>
              <a:rPr lang="en-US"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-20" dirty="0">
                <a:solidFill>
                  <a:srgbClr val="0E4561"/>
                </a:solidFill>
                <a:latin typeface="Arial"/>
                <a:cs typeface="Arial"/>
              </a:rPr>
              <a:t>assess</a:t>
            </a:r>
            <a:r>
              <a:rPr lang="en-US"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300" spc="55" dirty="0">
                <a:solidFill>
                  <a:srgbClr val="0E4561"/>
                </a:solidFill>
                <a:latin typeface="Arial"/>
                <a:cs typeface="Arial"/>
              </a:rPr>
              <a:t>competence </a:t>
            </a:r>
            <a:r>
              <a:rPr lang="en-US" sz="2300" spc="-10" dirty="0">
                <a:solidFill>
                  <a:srgbClr val="0E4561"/>
                </a:solidFill>
                <a:latin typeface="Arial"/>
                <a:cs typeface="Arial"/>
              </a:rPr>
              <a:t>acquisition.</a:t>
            </a:r>
            <a:endParaRPr lang="en-US" sz="23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97879" y="3140348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97879" y="8159882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7816" y="2050706"/>
            <a:ext cx="229288" cy="22771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7540" y="2052861"/>
            <a:ext cx="229291" cy="22771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7582" y="2052861"/>
            <a:ext cx="229291" cy="22771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7484" y="2052864"/>
            <a:ext cx="229291" cy="2277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47341" y="2052861"/>
            <a:ext cx="229291" cy="22771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7816" y="9017175"/>
            <a:ext cx="229288" cy="22771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67540" y="9019330"/>
            <a:ext cx="229291" cy="22771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27582" y="9019330"/>
            <a:ext cx="229291" cy="22771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87484" y="9019333"/>
            <a:ext cx="229291" cy="2277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47341" y="9019330"/>
            <a:ext cx="229291" cy="227718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016000" y="497473"/>
            <a:ext cx="11533505" cy="1032334"/>
          </a:xfrm>
          <a:prstGeom prst="rect">
            <a:avLst/>
          </a:prstGeom>
        </p:spPr>
        <p:txBody>
          <a:bodyPr vert="horz" wrap="square" lIns="0" tIns="15367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500" dirty="0"/>
              <a:t>4</a:t>
            </a:r>
            <a:r>
              <a:rPr spc="-500" dirty="0"/>
              <a:t>.</a:t>
            </a:r>
            <a:r>
              <a:rPr spc="-95" dirty="0"/>
              <a:t> </a:t>
            </a:r>
            <a:r>
              <a:rPr lang="es-ES" spc="-434" dirty="0" err="1"/>
              <a:t>Results</a:t>
            </a:r>
            <a:r>
              <a:rPr lang="es-ES" spc="-434" dirty="0"/>
              <a:t>: WP4</a:t>
            </a:r>
            <a:endParaRPr spc="-365" dirty="0"/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18756" y="9779093"/>
            <a:ext cx="571499" cy="36194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392634" y="9779093"/>
            <a:ext cx="257174" cy="257174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5710352" y="9779188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297882" y="256984"/>
                </a:moveTo>
                <a:lnTo>
                  <a:pt x="186046" y="256984"/>
                </a:lnTo>
                <a:lnTo>
                  <a:pt x="148420" y="198687"/>
                </a:lnTo>
                <a:lnTo>
                  <a:pt x="111538" y="256984"/>
                </a:lnTo>
                <a:lnTo>
                  <a:pt x="0" y="256984"/>
                </a:lnTo>
                <a:lnTo>
                  <a:pt x="92800" y="127451"/>
                </a:lnTo>
                <a:lnTo>
                  <a:pt x="3271" y="0"/>
                </a:lnTo>
                <a:lnTo>
                  <a:pt x="113174" y="0"/>
                </a:lnTo>
                <a:lnTo>
                  <a:pt x="150353" y="54876"/>
                </a:lnTo>
                <a:lnTo>
                  <a:pt x="186492" y="0"/>
                </a:lnTo>
                <a:lnTo>
                  <a:pt x="292825" y="0"/>
                </a:lnTo>
                <a:lnTo>
                  <a:pt x="203446" y="124328"/>
                </a:lnTo>
                <a:lnTo>
                  <a:pt x="297882" y="25698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</p:spTree>
    <p:extLst>
      <p:ext uri="{BB962C8B-B14F-4D97-AF65-F5344CB8AC3E}">
        <p14:creationId xmlns:p14="http://schemas.microsoft.com/office/powerpoint/2010/main" val="3972146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497473"/>
            <a:ext cx="11533505" cy="1032334"/>
          </a:xfrm>
          <a:prstGeom prst="rect">
            <a:avLst/>
          </a:prstGeom>
        </p:spPr>
        <p:txBody>
          <a:bodyPr vert="horz" wrap="square" lIns="0" tIns="15367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95" dirty="0"/>
              <a:t>4</a:t>
            </a:r>
            <a:r>
              <a:rPr spc="-95" dirty="0"/>
              <a:t>. </a:t>
            </a:r>
            <a:r>
              <a:rPr lang="es-ES" spc="-434" dirty="0" err="1"/>
              <a:t>Results</a:t>
            </a:r>
            <a:r>
              <a:rPr lang="es-ES" spc="-434" dirty="0"/>
              <a:t>: WP4</a:t>
            </a:r>
            <a:endParaRPr spc="-36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756" y="9779093"/>
            <a:ext cx="571499" cy="3619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92634" y="9779093"/>
            <a:ext cx="257174" cy="25717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710352" y="9779188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297882" y="256984"/>
                </a:moveTo>
                <a:lnTo>
                  <a:pt x="186046" y="256984"/>
                </a:lnTo>
                <a:lnTo>
                  <a:pt x="148420" y="198687"/>
                </a:lnTo>
                <a:lnTo>
                  <a:pt x="111538" y="256984"/>
                </a:lnTo>
                <a:lnTo>
                  <a:pt x="0" y="256984"/>
                </a:lnTo>
                <a:lnTo>
                  <a:pt x="92800" y="127451"/>
                </a:lnTo>
                <a:lnTo>
                  <a:pt x="3271" y="0"/>
                </a:lnTo>
                <a:lnTo>
                  <a:pt x="113174" y="0"/>
                </a:lnTo>
                <a:lnTo>
                  <a:pt x="150353" y="54876"/>
                </a:lnTo>
                <a:lnTo>
                  <a:pt x="186492" y="0"/>
                </a:lnTo>
                <a:lnTo>
                  <a:pt x="292825" y="0"/>
                </a:lnTo>
                <a:lnTo>
                  <a:pt x="203446" y="124328"/>
                </a:lnTo>
                <a:lnTo>
                  <a:pt x="297882" y="25698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698328" y="3510651"/>
            <a:ext cx="15117089" cy="4233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300" spc="-90" dirty="0">
                <a:solidFill>
                  <a:srgbClr val="0E4561"/>
                </a:solidFill>
                <a:latin typeface="Arial"/>
                <a:cs typeface="Arial"/>
              </a:rPr>
              <a:t>DIALOGOS</a:t>
            </a:r>
            <a:r>
              <a:rPr sz="2300" spc="-2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90" dirty="0">
                <a:solidFill>
                  <a:srgbClr val="0E4561"/>
                </a:solidFill>
                <a:latin typeface="Arial"/>
                <a:cs typeface="Arial"/>
              </a:rPr>
              <a:t>project</a:t>
            </a:r>
            <a:r>
              <a:rPr sz="2300" spc="-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has</a:t>
            </a:r>
            <a:r>
              <a:rPr sz="2300" spc="-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50" dirty="0">
                <a:solidFill>
                  <a:srgbClr val="0E4561"/>
                </a:solidFill>
                <a:latin typeface="Arial"/>
                <a:cs typeface="Arial"/>
              </a:rPr>
              <a:t>identified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0E4561"/>
                </a:solidFill>
                <a:latin typeface="Arial"/>
                <a:cs typeface="Arial"/>
              </a:rPr>
              <a:t>linguistic</a:t>
            </a:r>
            <a:r>
              <a:rPr sz="2300" b="1" spc="-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E4561"/>
                </a:solidFill>
                <a:latin typeface="Arial"/>
                <a:cs typeface="Arial"/>
              </a:rPr>
              <a:t>needs </a:t>
            </a:r>
            <a:r>
              <a:rPr sz="2300" b="1" spc="135" dirty="0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sz="2300" b="1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b="1" spc="-50" dirty="0">
                <a:solidFill>
                  <a:srgbClr val="0E4561"/>
                </a:solidFill>
                <a:latin typeface="Arial"/>
                <a:cs typeface="Arial"/>
              </a:rPr>
              <a:t>LLD</a:t>
            </a:r>
            <a:r>
              <a:rPr sz="2300" b="1" spc="-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E4561"/>
                </a:solidFill>
                <a:latin typeface="Arial"/>
                <a:cs typeface="Arial"/>
              </a:rPr>
              <a:t>speakers </a:t>
            </a:r>
            <a:r>
              <a:rPr sz="23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300" spc="-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65" dirty="0">
                <a:solidFill>
                  <a:srgbClr val="0E4561"/>
                </a:solidFill>
                <a:latin typeface="Arial"/>
                <a:cs typeface="Arial"/>
              </a:rPr>
              <a:t>created </a:t>
            </a:r>
            <a:r>
              <a:rPr sz="2300" spc="105" dirty="0">
                <a:solidFill>
                  <a:srgbClr val="0E4561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E4561"/>
                </a:solidFill>
                <a:latin typeface="Arial"/>
                <a:cs typeface="Arial"/>
              </a:rPr>
              <a:t>course</a:t>
            </a:r>
            <a:r>
              <a:rPr sz="2300" b="1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which</a:t>
            </a:r>
            <a:r>
              <a:rPr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55" dirty="0">
                <a:solidFill>
                  <a:srgbClr val="0E4561"/>
                </a:solidFill>
                <a:latin typeface="Arial"/>
                <a:cs typeface="Arial"/>
              </a:rPr>
              <a:t>could</a:t>
            </a:r>
            <a:r>
              <a:rPr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60" dirty="0">
                <a:solidFill>
                  <a:srgbClr val="0E4561"/>
                </a:solidFill>
                <a:latin typeface="Arial"/>
                <a:cs typeface="Arial"/>
              </a:rPr>
              <a:t>be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80" dirty="0">
                <a:solidFill>
                  <a:srgbClr val="0E4561"/>
                </a:solidFill>
                <a:latin typeface="Arial"/>
                <a:cs typeface="Arial"/>
              </a:rPr>
              <a:t>rapidly</a:t>
            </a:r>
            <a:r>
              <a:rPr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75" dirty="0">
                <a:solidFill>
                  <a:srgbClr val="0E4561"/>
                </a:solidFill>
                <a:latin typeface="Arial"/>
                <a:cs typeface="Arial"/>
              </a:rPr>
              <a:t>taken</a:t>
            </a:r>
            <a:r>
              <a:rPr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125" dirty="0">
                <a:solidFill>
                  <a:srgbClr val="0E4561"/>
                </a:solidFill>
                <a:latin typeface="Arial"/>
                <a:cs typeface="Arial"/>
              </a:rPr>
              <a:t>to</a:t>
            </a:r>
            <a:r>
              <a:rPr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50" dirty="0">
                <a:solidFill>
                  <a:srgbClr val="0E4561"/>
                </a:solidFill>
                <a:latin typeface="Arial"/>
                <a:cs typeface="Arial"/>
              </a:rPr>
              <a:t>acquire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 basic</a:t>
            </a:r>
            <a:r>
              <a:rPr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90" dirty="0">
                <a:solidFill>
                  <a:srgbClr val="0E4561"/>
                </a:solidFill>
                <a:latin typeface="Arial"/>
                <a:cs typeface="Arial"/>
              </a:rPr>
              <a:t>but</a:t>
            </a:r>
            <a:r>
              <a:rPr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85" dirty="0">
                <a:solidFill>
                  <a:srgbClr val="0E4561"/>
                </a:solidFill>
                <a:latin typeface="Arial"/>
                <a:cs typeface="Arial"/>
              </a:rPr>
              <a:t>fundamental</a:t>
            </a:r>
            <a:r>
              <a:rPr sz="23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E4561"/>
                </a:solidFill>
                <a:latin typeface="Arial"/>
                <a:cs typeface="Arial"/>
              </a:rPr>
              <a:t>PSIT</a:t>
            </a:r>
            <a:r>
              <a:rPr sz="2300" spc="6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indications</a:t>
            </a:r>
            <a:r>
              <a:rPr sz="2300" spc="2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300" spc="2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0E4561"/>
                </a:solidFill>
                <a:latin typeface="Arial"/>
                <a:cs typeface="Arial"/>
              </a:rPr>
              <a:t>practices.</a:t>
            </a:r>
            <a:r>
              <a:rPr lang="es-ES" sz="23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70" dirty="0">
                <a:solidFill>
                  <a:srgbClr val="0E4561"/>
                </a:solidFill>
                <a:latin typeface="Arial"/>
                <a:cs typeface="Arial"/>
              </a:rPr>
              <a:t>Proof</a:t>
            </a:r>
            <a:r>
              <a:rPr sz="23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150" dirty="0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sz="23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this</a:t>
            </a:r>
            <a:r>
              <a:rPr sz="23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is</a:t>
            </a:r>
            <a:r>
              <a:rPr sz="23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100" dirty="0">
                <a:solidFill>
                  <a:srgbClr val="0E4561"/>
                </a:solidFill>
                <a:latin typeface="Arial"/>
                <a:cs typeface="Arial"/>
              </a:rPr>
              <a:t>that</a:t>
            </a:r>
            <a:r>
              <a:rPr sz="23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those</a:t>
            </a:r>
            <a:r>
              <a:rPr sz="23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students</a:t>
            </a:r>
            <a:r>
              <a:rPr sz="2300" spc="55" dirty="0">
                <a:solidFill>
                  <a:srgbClr val="0E4561"/>
                </a:solidFill>
                <a:latin typeface="Arial"/>
                <a:cs typeface="Arial"/>
              </a:rPr>
              <a:t> who </a:t>
            </a:r>
            <a:r>
              <a:rPr sz="2300" spc="75" dirty="0">
                <a:solidFill>
                  <a:srgbClr val="0E4561"/>
                </a:solidFill>
                <a:latin typeface="Arial"/>
                <a:cs typeface="Arial"/>
              </a:rPr>
              <a:t>participated</a:t>
            </a:r>
            <a:r>
              <a:rPr sz="23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in</a:t>
            </a:r>
            <a:r>
              <a:rPr sz="23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80" dirty="0">
                <a:solidFill>
                  <a:srgbClr val="0E4561"/>
                </a:solidFill>
                <a:latin typeface="Arial"/>
                <a:cs typeface="Arial"/>
              </a:rPr>
              <a:t>our</a:t>
            </a:r>
            <a:r>
              <a:rPr sz="23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65" dirty="0">
                <a:solidFill>
                  <a:srgbClr val="0E4561"/>
                </a:solidFill>
                <a:latin typeface="Arial"/>
                <a:cs typeface="Arial"/>
              </a:rPr>
              <a:t>pilot</a:t>
            </a:r>
            <a:r>
              <a:rPr sz="23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course</a:t>
            </a:r>
            <a:r>
              <a:rPr sz="23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have</a:t>
            </a:r>
            <a:r>
              <a:rPr sz="23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75" dirty="0">
                <a:solidFill>
                  <a:srgbClr val="0E4561"/>
                </a:solidFill>
                <a:latin typeface="Arial"/>
                <a:cs typeface="Arial"/>
              </a:rPr>
              <a:t>already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been</a:t>
            </a:r>
            <a:r>
              <a:rPr sz="23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E4561"/>
                </a:solidFill>
                <a:latin typeface="Arial"/>
                <a:cs typeface="Arial"/>
              </a:rPr>
              <a:t>hired</a:t>
            </a:r>
            <a:r>
              <a:rPr sz="2300" b="1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as</a:t>
            </a:r>
            <a:r>
              <a:rPr sz="23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0E4561"/>
                </a:solidFill>
                <a:latin typeface="Arial"/>
                <a:cs typeface="Arial"/>
              </a:rPr>
              <a:t>PSIT</a:t>
            </a:r>
            <a:r>
              <a:rPr sz="23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in</a:t>
            </a:r>
            <a:r>
              <a:rPr sz="23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90" dirty="0">
                <a:solidFill>
                  <a:srgbClr val="0E4561"/>
                </a:solidFill>
                <a:latin typeface="Arial"/>
                <a:cs typeface="Arial"/>
              </a:rPr>
              <a:t>different</a:t>
            </a:r>
            <a:r>
              <a:rPr sz="23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70" dirty="0">
                <a:solidFill>
                  <a:srgbClr val="0E4561"/>
                </a:solidFill>
                <a:latin typeface="Arial"/>
                <a:cs typeface="Arial"/>
              </a:rPr>
              <a:t>language</a:t>
            </a:r>
            <a:r>
              <a:rPr sz="23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service</a:t>
            </a:r>
            <a:r>
              <a:rPr sz="23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0E4561"/>
                </a:solidFill>
                <a:latin typeface="Arial"/>
                <a:cs typeface="Arial"/>
              </a:rPr>
              <a:t>companies.</a:t>
            </a:r>
            <a:endParaRPr lang="es-ES" sz="2300" spc="-1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We</a:t>
            </a:r>
            <a:r>
              <a:rPr sz="23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80" dirty="0">
                <a:solidFill>
                  <a:srgbClr val="0E4561"/>
                </a:solidFill>
                <a:latin typeface="Arial"/>
                <a:cs typeface="Arial"/>
              </a:rPr>
              <a:t>are</a:t>
            </a:r>
            <a:r>
              <a:rPr sz="23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70" dirty="0">
                <a:solidFill>
                  <a:srgbClr val="0E4561"/>
                </a:solidFill>
                <a:latin typeface="Arial"/>
                <a:cs typeface="Arial"/>
              </a:rPr>
              <a:t>working</a:t>
            </a:r>
            <a:r>
              <a:rPr sz="23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65" dirty="0">
                <a:solidFill>
                  <a:srgbClr val="0E4561"/>
                </a:solidFill>
                <a:latin typeface="Arial"/>
                <a:cs typeface="Arial"/>
              </a:rPr>
              <a:t>now</a:t>
            </a:r>
            <a:r>
              <a:rPr sz="23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in</a:t>
            </a:r>
            <a:r>
              <a:rPr sz="23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55" dirty="0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sz="23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90" dirty="0">
                <a:solidFill>
                  <a:srgbClr val="0E4561"/>
                </a:solidFill>
                <a:latin typeface="Arial"/>
                <a:cs typeface="Arial"/>
              </a:rPr>
              <a:t>adaptation</a:t>
            </a:r>
            <a:r>
              <a:rPr sz="23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150" dirty="0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sz="2300" spc="55" dirty="0">
                <a:solidFill>
                  <a:srgbClr val="0E4561"/>
                </a:solidFill>
                <a:latin typeface="Arial"/>
                <a:cs typeface="Arial"/>
              </a:rPr>
              <a:t> the</a:t>
            </a:r>
            <a:r>
              <a:rPr sz="23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course</a:t>
            </a:r>
            <a:r>
              <a:rPr sz="23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125" dirty="0">
                <a:solidFill>
                  <a:srgbClr val="0E4561"/>
                </a:solidFill>
                <a:latin typeface="Arial"/>
                <a:cs typeface="Arial"/>
              </a:rPr>
              <a:t>to</a:t>
            </a:r>
            <a:r>
              <a:rPr sz="23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55" dirty="0">
                <a:solidFill>
                  <a:srgbClr val="0E4561"/>
                </a:solidFill>
                <a:latin typeface="Arial"/>
                <a:cs typeface="Arial"/>
              </a:rPr>
              <a:t>the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online</a:t>
            </a:r>
            <a:r>
              <a:rPr sz="23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course</a:t>
            </a:r>
            <a:r>
              <a:rPr sz="23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with</a:t>
            </a:r>
            <a:r>
              <a:rPr sz="23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b="1" spc="-10" dirty="0" err="1">
                <a:solidFill>
                  <a:srgbClr val="0E4561"/>
                </a:solidFill>
                <a:latin typeface="Arial"/>
                <a:cs typeface="Arial"/>
              </a:rPr>
              <a:t>iSpring</a:t>
            </a:r>
            <a:r>
              <a:rPr lang="es-ES" sz="2300" b="1" spc="-10" dirty="0">
                <a:solidFill>
                  <a:srgbClr val="0E4561"/>
                </a:solidFill>
                <a:latin typeface="Arial"/>
                <a:cs typeface="Arial"/>
              </a:rPr>
              <a:t> in </a:t>
            </a:r>
            <a:r>
              <a:rPr lang="es-ES" sz="2300" b="1" spc="-10" dirty="0" err="1">
                <a:solidFill>
                  <a:srgbClr val="0E4561"/>
                </a:solidFill>
                <a:latin typeface="Arial"/>
                <a:cs typeface="Arial"/>
              </a:rPr>
              <a:t>different</a:t>
            </a:r>
            <a:r>
              <a:rPr lang="es-ES" sz="2300" b="1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300" b="1" spc="-10" dirty="0" err="1">
                <a:solidFill>
                  <a:srgbClr val="0E4561"/>
                </a:solidFill>
                <a:latin typeface="Arial"/>
                <a:cs typeface="Arial"/>
              </a:rPr>
              <a:t>languages</a:t>
            </a:r>
            <a:r>
              <a:rPr sz="2300" spc="-10" dirty="0">
                <a:solidFill>
                  <a:srgbClr val="0E4561"/>
                </a:solidFill>
                <a:latin typeface="Arial"/>
                <a:cs typeface="Arial"/>
              </a:rPr>
              <a:t>. </a:t>
            </a:r>
            <a:endParaRPr lang="es-ES" sz="2300" spc="-10" dirty="0">
              <a:solidFill>
                <a:srgbClr val="0E4561"/>
              </a:solidFill>
              <a:latin typeface="Arial"/>
              <a:cs typeface="Arial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We</a:t>
            </a:r>
            <a:r>
              <a:rPr sz="2300" spc="6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have</a:t>
            </a:r>
            <a:r>
              <a:rPr sz="2300" spc="6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85" dirty="0">
                <a:solidFill>
                  <a:srgbClr val="0E4561"/>
                </a:solidFill>
                <a:latin typeface="Arial"/>
                <a:cs typeface="Arial"/>
              </a:rPr>
              <a:t>already</a:t>
            </a:r>
            <a:r>
              <a:rPr sz="2300" spc="6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300" dirty="0" err="1">
                <a:solidFill>
                  <a:srgbClr val="0E4561"/>
                </a:solidFill>
                <a:latin typeface="Arial"/>
                <a:cs typeface="Arial"/>
              </a:rPr>
              <a:t>created</a:t>
            </a:r>
            <a:r>
              <a:rPr sz="2300" spc="8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b="1" spc="50" dirty="0">
                <a:solidFill>
                  <a:srgbClr val="0E4561"/>
                </a:solidFill>
                <a:latin typeface="Arial"/>
                <a:cs typeface="Arial"/>
              </a:rPr>
              <a:t>five</a:t>
            </a:r>
            <a:r>
              <a:rPr sz="2300" b="1" spc="8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0E4561"/>
                </a:solidFill>
                <a:latin typeface="Arial"/>
                <a:cs typeface="Arial"/>
              </a:rPr>
              <a:t>modules</a:t>
            </a:r>
            <a:r>
              <a:rPr sz="2300" spc="-25" dirty="0">
                <a:solidFill>
                  <a:srgbClr val="0E4561"/>
                </a:solidFill>
                <a:latin typeface="Arial"/>
                <a:cs typeface="Arial"/>
              </a:rPr>
              <a:t>:</a:t>
            </a:r>
            <a:r>
              <a:rPr sz="2300" spc="6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-210" dirty="0">
                <a:solidFill>
                  <a:srgbClr val="0E4561"/>
                </a:solidFill>
                <a:latin typeface="Arial"/>
                <a:cs typeface="Arial"/>
              </a:rPr>
              <a:t>1)</a:t>
            </a:r>
            <a:r>
              <a:rPr sz="2300" spc="6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45" dirty="0">
                <a:solidFill>
                  <a:srgbClr val="0E4561"/>
                </a:solidFill>
                <a:latin typeface="Arial"/>
                <a:cs typeface="Arial"/>
              </a:rPr>
              <a:t>introduction,</a:t>
            </a:r>
            <a:r>
              <a:rPr sz="2300" spc="6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2)</a:t>
            </a:r>
            <a:r>
              <a:rPr sz="2300" spc="6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70" dirty="0">
                <a:solidFill>
                  <a:srgbClr val="0E4561"/>
                </a:solidFill>
                <a:latin typeface="Arial"/>
                <a:cs typeface="Arial"/>
              </a:rPr>
              <a:t>working</a:t>
            </a:r>
            <a:r>
              <a:rPr sz="2300" spc="6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fields</a:t>
            </a:r>
            <a:r>
              <a:rPr sz="2300" spc="6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in</a:t>
            </a:r>
            <a:r>
              <a:rPr sz="2300" spc="6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-150" dirty="0">
                <a:solidFill>
                  <a:srgbClr val="0E4561"/>
                </a:solidFill>
                <a:latin typeface="Arial"/>
                <a:cs typeface="Arial"/>
              </a:rPr>
              <a:t>PSIT,</a:t>
            </a:r>
            <a:r>
              <a:rPr sz="2300" spc="6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0E4561"/>
                </a:solidFill>
                <a:latin typeface="Arial"/>
                <a:cs typeface="Arial"/>
              </a:rPr>
              <a:t>3) </a:t>
            </a:r>
            <a:r>
              <a:rPr sz="2300" spc="-130" dirty="0">
                <a:solidFill>
                  <a:srgbClr val="0E4561"/>
                </a:solidFill>
                <a:latin typeface="Arial"/>
                <a:cs typeface="Arial"/>
              </a:rPr>
              <a:t>PSIT</a:t>
            </a:r>
            <a:r>
              <a:rPr sz="2300" spc="1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characteristics</a:t>
            </a:r>
            <a:r>
              <a:rPr sz="2300" spc="10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300" spc="1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modalities,</a:t>
            </a:r>
            <a:r>
              <a:rPr sz="2300" spc="10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4)</a:t>
            </a:r>
            <a:r>
              <a:rPr sz="2300" spc="1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0E4561"/>
                </a:solidFill>
                <a:latin typeface="Arial"/>
                <a:cs typeface="Arial"/>
              </a:rPr>
              <a:t>PSIT</a:t>
            </a:r>
            <a:r>
              <a:rPr sz="2300" spc="10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in</a:t>
            </a:r>
            <a:r>
              <a:rPr sz="2300" spc="1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healthcare,</a:t>
            </a:r>
            <a:r>
              <a:rPr sz="2300" spc="10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300" spc="1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5)</a:t>
            </a:r>
            <a:r>
              <a:rPr sz="2300" spc="10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0E4561"/>
                </a:solidFill>
                <a:latin typeface="Arial"/>
                <a:cs typeface="Arial"/>
              </a:rPr>
              <a:t>PSIT</a:t>
            </a:r>
            <a:r>
              <a:rPr sz="2300" spc="1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E4561"/>
                </a:solidFill>
                <a:latin typeface="Arial"/>
                <a:cs typeface="Arial"/>
              </a:rPr>
              <a:t>in</a:t>
            </a:r>
            <a:r>
              <a:rPr sz="2300" spc="10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55" dirty="0">
                <a:solidFill>
                  <a:srgbClr val="0E4561"/>
                </a:solidFill>
                <a:latin typeface="Arial"/>
                <a:cs typeface="Arial"/>
              </a:rPr>
              <a:t>legal</a:t>
            </a:r>
            <a:r>
              <a:rPr sz="2300" spc="1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0E4561"/>
                </a:solidFill>
                <a:latin typeface="Arial"/>
                <a:cs typeface="Arial"/>
              </a:rPr>
              <a:t>settings</a:t>
            </a:r>
            <a:r>
              <a:rPr lang="es-ES" sz="2300" spc="-10" dirty="0">
                <a:solidFill>
                  <a:srgbClr val="0E4561"/>
                </a:solidFill>
                <a:latin typeface="Arial"/>
                <a:cs typeface="Arial"/>
              </a:rPr>
              <a:t> in </a:t>
            </a:r>
            <a:r>
              <a:rPr lang="es-ES" sz="2300" spc="-10" dirty="0" err="1">
                <a:solidFill>
                  <a:srgbClr val="0E4561"/>
                </a:solidFill>
                <a:latin typeface="Arial"/>
                <a:cs typeface="Arial"/>
              </a:rPr>
              <a:t>Spanish</a:t>
            </a:r>
            <a:r>
              <a:rPr lang="es-ES" sz="2300" spc="-10" dirty="0">
                <a:solidFill>
                  <a:srgbClr val="0E4561"/>
                </a:solidFill>
                <a:latin typeface="Arial"/>
                <a:cs typeface="Arial"/>
              </a:rPr>
              <a:t> (</a:t>
            </a:r>
            <a:r>
              <a:rPr lang="es-ES" sz="2300" spc="-10" dirty="0" err="1">
                <a:solidFill>
                  <a:srgbClr val="0E4561"/>
                </a:solidFill>
                <a:latin typeface="Arial"/>
                <a:cs typeface="Arial"/>
              </a:rPr>
              <a:t>localised</a:t>
            </a:r>
            <a:r>
              <a:rPr lang="es-ES" sz="2300" spc="-10" dirty="0">
                <a:solidFill>
                  <a:srgbClr val="0E4561"/>
                </a:solidFill>
                <a:latin typeface="Arial"/>
                <a:cs typeface="Arial"/>
              </a:rPr>
              <a:t>) and English (general). </a:t>
            </a:r>
            <a:r>
              <a:rPr lang="es-ES" sz="2300" spc="-10" dirty="0" err="1">
                <a:solidFill>
                  <a:srgbClr val="0E4561"/>
                </a:solidFill>
                <a:latin typeface="Arial"/>
                <a:cs typeface="Arial"/>
              </a:rPr>
              <a:t>Working</a:t>
            </a:r>
            <a:r>
              <a:rPr lang="es-ES" sz="23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300" spc="-10" dirty="0" err="1">
                <a:solidFill>
                  <a:srgbClr val="0E4561"/>
                </a:solidFill>
                <a:latin typeface="Arial"/>
                <a:cs typeface="Arial"/>
              </a:rPr>
              <a:t>on</a:t>
            </a:r>
            <a:r>
              <a:rPr lang="es-ES" sz="23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300" spc="-10" dirty="0" err="1">
                <a:solidFill>
                  <a:srgbClr val="0E4561"/>
                </a:solidFill>
                <a:latin typeface="Arial"/>
                <a:cs typeface="Arial"/>
              </a:rPr>
              <a:t>Italian</a:t>
            </a:r>
            <a:r>
              <a:rPr lang="es-ES" sz="2300" spc="-10" dirty="0">
                <a:solidFill>
                  <a:srgbClr val="0E4561"/>
                </a:solidFill>
                <a:latin typeface="Arial"/>
                <a:cs typeface="Arial"/>
              </a:rPr>
              <a:t> and </a:t>
            </a:r>
            <a:r>
              <a:rPr lang="es-ES" sz="2300" spc="-10" dirty="0" err="1">
                <a:solidFill>
                  <a:srgbClr val="0E4561"/>
                </a:solidFill>
                <a:latin typeface="Arial"/>
                <a:cs typeface="Arial"/>
              </a:rPr>
              <a:t>Greek</a:t>
            </a:r>
            <a:r>
              <a:rPr lang="es-ES" sz="23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300" spc="-10" dirty="0" err="1">
                <a:solidFill>
                  <a:srgbClr val="0E4561"/>
                </a:solidFill>
                <a:latin typeface="Arial"/>
                <a:cs typeface="Arial"/>
              </a:rPr>
              <a:t>versions</a:t>
            </a:r>
            <a:r>
              <a:rPr lang="es-ES" sz="2300" spc="-10" dirty="0">
                <a:solidFill>
                  <a:srgbClr val="0E4561"/>
                </a:solidFill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97879" y="3140348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97879" y="8159882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7816" y="2050706"/>
            <a:ext cx="229288" cy="22771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7540" y="2052861"/>
            <a:ext cx="229291" cy="22771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7582" y="2052861"/>
            <a:ext cx="229291" cy="22771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7484" y="2052864"/>
            <a:ext cx="229291" cy="2277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47341" y="2052861"/>
            <a:ext cx="229291" cy="22771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7816" y="9017175"/>
            <a:ext cx="229288" cy="22771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67540" y="9019330"/>
            <a:ext cx="229291" cy="22771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27582" y="9019330"/>
            <a:ext cx="229291" cy="22771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87484" y="9019333"/>
            <a:ext cx="229291" cy="2277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47341" y="9019330"/>
            <a:ext cx="229291" cy="227718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016000" y="497473"/>
            <a:ext cx="11533505" cy="1032334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0" dirty="0"/>
              <a:t>5.</a:t>
            </a:r>
            <a:r>
              <a:rPr spc="-95" dirty="0"/>
              <a:t> </a:t>
            </a:r>
            <a:r>
              <a:rPr spc="-434" dirty="0"/>
              <a:t>Conclusions</a:t>
            </a:r>
            <a:endParaRPr spc="-365" dirty="0"/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18756" y="9779093"/>
            <a:ext cx="571499" cy="36194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392634" y="9779093"/>
            <a:ext cx="257174" cy="257174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5710352" y="9779188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297882" y="256984"/>
                </a:moveTo>
                <a:lnTo>
                  <a:pt x="186046" y="256984"/>
                </a:lnTo>
                <a:lnTo>
                  <a:pt x="148420" y="198687"/>
                </a:lnTo>
                <a:lnTo>
                  <a:pt x="111538" y="256984"/>
                </a:lnTo>
                <a:lnTo>
                  <a:pt x="0" y="256984"/>
                </a:lnTo>
                <a:lnTo>
                  <a:pt x="92800" y="127451"/>
                </a:lnTo>
                <a:lnTo>
                  <a:pt x="3271" y="0"/>
                </a:lnTo>
                <a:lnTo>
                  <a:pt x="113174" y="0"/>
                </a:lnTo>
                <a:lnTo>
                  <a:pt x="150353" y="54876"/>
                </a:lnTo>
                <a:lnTo>
                  <a:pt x="186492" y="0"/>
                </a:lnTo>
                <a:lnTo>
                  <a:pt x="292825" y="0"/>
                </a:lnTo>
                <a:lnTo>
                  <a:pt x="203446" y="124328"/>
                </a:lnTo>
                <a:lnTo>
                  <a:pt x="297882" y="25698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93891" y="15848"/>
            <a:ext cx="4194175" cy="10272395"/>
          </a:xfrm>
          <a:custGeom>
            <a:avLst/>
            <a:gdLst/>
            <a:ahLst/>
            <a:cxnLst/>
            <a:rect l="l" t="t" r="r" b="b"/>
            <a:pathLst>
              <a:path w="4194175" h="10272395">
                <a:moveTo>
                  <a:pt x="4194106" y="10272284"/>
                </a:moveTo>
                <a:lnTo>
                  <a:pt x="0" y="10272284"/>
                </a:lnTo>
                <a:lnTo>
                  <a:pt x="0" y="0"/>
                </a:lnTo>
                <a:lnTo>
                  <a:pt x="4194106" y="0"/>
                </a:lnTo>
                <a:lnTo>
                  <a:pt x="4194106" y="10272284"/>
                </a:lnTo>
                <a:close/>
              </a:path>
            </a:pathLst>
          </a:custGeom>
          <a:solidFill>
            <a:srgbClr val="DAE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0531" y="3959764"/>
            <a:ext cx="7308924" cy="393944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497473"/>
            <a:ext cx="13077891" cy="947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pc="-730" dirty="0"/>
              <a:t>1.</a:t>
            </a:r>
            <a:r>
              <a:rPr spc="-75" dirty="0"/>
              <a:t> </a:t>
            </a:r>
            <a:r>
              <a:rPr spc="-350" dirty="0"/>
              <a:t>Introduction:</a:t>
            </a:r>
            <a:r>
              <a:rPr spc="-75" dirty="0"/>
              <a:t> </a:t>
            </a:r>
            <a:r>
              <a:rPr spc="-370" dirty="0"/>
              <a:t>Linguistic</a:t>
            </a:r>
            <a:r>
              <a:rPr spc="-75" dirty="0"/>
              <a:t> </a:t>
            </a:r>
            <a:r>
              <a:rPr spc="-355" dirty="0"/>
              <a:t>assistance</a:t>
            </a:r>
            <a:r>
              <a:rPr spc="-70" dirty="0"/>
              <a:t> </a:t>
            </a:r>
            <a:r>
              <a:rPr spc="-50" dirty="0"/>
              <a:t>&amp; </a:t>
            </a:r>
            <a:r>
              <a:rPr spc="-350" dirty="0"/>
              <a:t>migration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66534" y="2105129"/>
            <a:ext cx="7953375" cy="608961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55600" marR="90170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first</a:t>
            </a:r>
            <a:r>
              <a:rPr sz="2400" b="1" spc="7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landing</a:t>
            </a:r>
            <a:r>
              <a:rPr sz="2400" b="1" spc="7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context</a:t>
            </a:r>
            <a:r>
              <a:rPr sz="2400" b="1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40" dirty="0">
                <a:solidFill>
                  <a:srgbClr val="0E4561"/>
                </a:solidFill>
                <a:latin typeface="Arial"/>
                <a:cs typeface="Arial"/>
              </a:rPr>
              <a:t>for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0E4561"/>
                </a:solidFill>
                <a:latin typeface="Arial"/>
                <a:cs typeface="Arial"/>
              </a:rPr>
              <a:t>migrants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are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0E4561"/>
                </a:solidFill>
                <a:latin typeface="Arial"/>
                <a:cs typeface="Arial"/>
              </a:rPr>
              <a:t>very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frequently</a:t>
            </a:r>
            <a:r>
              <a:rPr sz="2400" spc="8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Southern</a:t>
            </a:r>
            <a:r>
              <a:rPr sz="2400" spc="8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Mediterranean</a:t>
            </a:r>
            <a:r>
              <a:rPr sz="2400" spc="9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countries,</a:t>
            </a:r>
            <a:r>
              <a:rPr sz="2400" spc="8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which</a:t>
            </a:r>
            <a:r>
              <a:rPr sz="2400" spc="8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are </a:t>
            </a:r>
            <a:r>
              <a:rPr sz="2400" spc="90" dirty="0">
                <a:solidFill>
                  <a:srgbClr val="0E4561"/>
                </a:solidFill>
                <a:latin typeface="Arial"/>
                <a:cs typeface="Arial"/>
              </a:rPr>
              <a:t>regarded</a:t>
            </a:r>
            <a:r>
              <a:rPr sz="2400" spc="-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as</a:t>
            </a:r>
            <a:r>
              <a:rPr sz="2400" spc="-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gateways</a:t>
            </a:r>
            <a:r>
              <a:rPr sz="2400" spc="-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0E4561"/>
                </a:solidFill>
                <a:latin typeface="Arial"/>
                <a:cs typeface="Arial"/>
              </a:rPr>
              <a:t>into</a:t>
            </a:r>
            <a:r>
              <a:rPr sz="2400" spc="-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E4561"/>
                </a:solidFill>
                <a:latin typeface="Arial"/>
                <a:cs typeface="Arial"/>
              </a:rPr>
              <a:t>EU.</a:t>
            </a:r>
            <a:endParaRPr lang="es-ES" sz="2400" spc="-25">
              <a:solidFill>
                <a:srgbClr val="0E4561"/>
              </a:solidFill>
              <a:latin typeface="Arial"/>
              <a:cs typeface="Arial"/>
            </a:endParaRPr>
          </a:p>
          <a:p>
            <a:pPr marL="12700" marR="90170" algn="just">
              <a:lnSpc>
                <a:spcPct val="150000"/>
              </a:lnSpc>
              <a:spcBef>
                <a:spcPts val="100"/>
              </a:spcBef>
            </a:pPr>
            <a:endParaRPr lang="es-ES" sz="2400" spc="-25" dirty="0">
              <a:latin typeface="Arial"/>
              <a:cs typeface="Arial"/>
            </a:endParaRPr>
          </a:p>
          <a:p>
            <a:pPr marL="355600" marR="90170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Greece,</a:t>
            </a:r>
            <a:r>
              <a:rPr sz="2400" b="1" spc="6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0E4561"/>
                </a:solidFill>
                <a:latin typeface="Arial"/>
                <a:cs typeface="Arial"/>
              </a:rPr>
              <a:t>Italy</a:t>
            </a:r>
            <a:r>
              <a:rPr sz="2400" b="1" spc="7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b="1" spc="6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Spain</a:t>
            </a:r>
            <a:r>
              <a:rPr sz="2400" b="1" spc="4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have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specific</a:t>
            </a:r>
            <a:r>
              <a:rPr sz="2400" spc="4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needs</a:t>
            </a:r>
            <a:r>
              <a:rPr sz="2400" spc="45" dirty="0">
                <a:solidFill>
                  <a:srgbClr val="0E4561"/>
                </a:solidFill>
                <a:latin typeface="Arial"/>
                <a:cs typeface="Arial"/>
              </a:rPr>
              <a:t> concerning migration.</a:t>
            </a:r>
            <a:endParaRPr lang="es-ES" sz="2400" spc="45">
              <a:solidFill>
                <a:srgbClr val="0E4561"/>
              </a:solidFill>
              <a:latin typeface="Arial"/>
              <a:cs typeface="Arial"/>
            </a:endParaRPr>
          </a:p>
          <a:p>
            <a:pPr marL="12700" marR="90170" algn="just">
              <a:lnSpc>
                <a:spcPct val="150000"/>
              </a:lnSpc>
              <a:spcBef>
                <a:spcPts val="100"/>
              </a:spcBef>
            </a:pPr>
            <a:endParaRPr lang="es-ES" sz="2400" spc="45" dirty="0">
              <a:latin typeface="Arial"/>
              <a:cs typeface="Arial"/>
            </a:endParaRPr>
          </a:p>
          <a:p>
            <a:pPr marL="355600" marR="90170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Multicultural</a:t>
            </a:r>
            <a:r>
              <a:rPr sz="2400" b="1" spc="7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b="1" spc="7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multilingual</a:t>
            </a:r>
            <a:r>
              <a:rPr sz="2400" b="1" spc="7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professionals</a:t>
            </a:r>
            <a:r>
              <a:rPr sz="2400" b="1" spc="4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should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0E4561"/>
                </a:solidFill>
                <a:latin typeface="Arial"/>
                <a:cs typeface="Arial"/>
              </a:rPr>
              <a:t>be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available</a:t>
            </a:r>
            <a:r>
              <a:rPr sz="2400" spc="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0E4561"/>
                </a:solidFill>
                <a:latin typeface="Arial"/>
                <a:cs typeface="Arial"/>
              </a:rPr>
              <a:t>to</a:t>
            </a:r>
            <a:r>
              <a:rPr sz="2400" spc="2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deal</a:t>
            </a:r>
            <a:r>
              <a:rPr sz="2400" spc="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with</a:t>
            </a:r>
            <a:r>
              <a:rPr sz="2400" spc="2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0E4561"/>
                </a:solidFill>
                <a:latin typeface="Arial"/>
                <a:cs typeface="Arial"/>
              </a:rPr>
              <a:t>any</a:t>
            </a:r>
            <a:r>
              <a:rPr sz="2400" spc="2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0E4561"/>
                </a:solidFill>
                <a:latin typeface="Arial"/>
                <a:cs typeface="Arial"/>
              </a:rPr>
              <a:t>communication</a:t>
            </a:r>
            <a:r>
              <a:rPr sz="2400" spc="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0E4561"/>
                </a:solidFill>
                <a:latin typeface="Arial"/>
                <a:cs typeface="Arial"/>
              </a:rPr>
              <a:t>problem</a:t>
            </a:r>
            <a:r>
              <a:rPr sz="2400" spc="2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that </a:t>
            </a:r>
            <a:r>
              <a:rPr sz="2400" spc="145" dirty="0">
                <a:solidFill>
                  <a:srgbClr val="0E4561"/>
                </a:solidFill>
                <a:latin typeface="Arial"/>
                <a:cs typeface="Arial"/>
              </a:rPr>
              <a:t>may</a:t>
            </a:r>
            <a:r>
              <a:rPr sz="2400" spc="2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emerge</a:t>
            </a:r>
            <a:r>
              <a:rPr sz="2400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when</a:t>
            </a:r>
            <a:r>
              <a:rPr sz="2400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0E4561"/>
                </a:solidFill>
                <a:latin typeface="Arial"/>
                <a:cs typeface="Arial"/>
              </a:rPr>
              <a:t>delivering</a:t>
            </a:r>
            <a:r>
              <a:rPr sz="2400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0E4561"/>
                </a:solidFill>
                <a:latin typeface="Arial"/>
                <a:cs typeface="Arial"/>
              </a:rPr>
              <a:t>urgent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medical</a:t>
            </a:r>
            <a:r>
              <a:rPr sz="2400" b="1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0E4561"/>
                </a:solidFill>
                <a:latin typeface="Arial"/>
                <a:cs typeface="Arial"/>
              </a:rPr>
              <a:t>and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administrative</a:t>
            </a:r>
            <a:r>
              <a:rPr sz="2400" b="1" spc="1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E4561"/>
                </a:solidFill>
                <a:latin typeface="Arial"/>
                <a:cs typeface="Arial"/>
              </a:rPr>
              <a:t>assistance</a:t>
            </a:r>
            <a:r>
              <a:rPr sz="2400" b="1" spc="1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0E4561"/>
                </a:solidFill>
                <a:latin typeface="Arial"/>
                <a:cs typeface="Arial"/>
              </a:rPr>
              <a:t>upon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arrival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18756" y="9779093"/>
            <a:ext cx="571499" cy="3619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392634" y="9779093"/>
            <a:ext cx="257174" cy="25717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5710352" y="9779188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297882" y="256984"/>
                </a:moveTo>
                <a:lnTo>
                  <a:pt x="186046" y="256984"/>
                </a:lnTo>
                <a:lnTo>
                  <a:pt x="148420" y="198687"/>
                </a:lnTo>
                <a:lnTo>
                  <a:pt x="111538" y="256984"/>
                </a:lnTo>
                <a:lnTo>
                  <a:pt x="0" y="256984"/>
                </a:lnTo>
                <a:lnTo>
                  <a:pt x="92800" y="127451"/>
                </a:lnTo>
                <a:lnTo>
                  <a:pt x="3271" y="0"/>
                </a:lnTo>
                <a:lnTo>
                  <a:pt x="113174" y="0"/>
                </a:lnTo>
                <a:lnTo>
                  <a:pt x="150353" y="54876"/>
                </a:lnTo>
                <a:lnTo>
                  <a:pt x="186492" y="0"/>
                </a:lnTo>
                <a:lnTo>
                  <a:pt x="292825" y="0"/>
                </a:lnTo>
                <a:lnTo>
                  <a:pt x="203446" y="124328"/>
                </a:lnTo>
                <a:lnTo>
                  <a:pt x="297882" y="25698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97879" y="3140348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97879" y="8159882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7816" y="2050706"/>
            <a:ext cx="229288" cy="2277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7540" y="2052861"/>
            <a:ext cx="229291" cy="2277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7582" y="2052861"/>
            <a:ext cx="229291" cy="22771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7484" y="2052864"/>
            <a:ext cx="229291" cy="2277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47341" y="2052861"/>
            <a:ext cx="229291" cy="2277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7816" y="9017175"/>
            <a:ext cx="229288" cy="22771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67540" y="9019330"/>
            <a:ext cx="229291" cy="22771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27582" y="9019330"/>
            <a:ext cx="229291" cy="22771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87484" y="9019333"/>
            <a:ext cx="229291" cy="2277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47341" y="9019330"/>
            <a:ext cx="229291" cy="22771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73054" y="3727122"/>
            <a:ext cx="2905125" cy="384809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153400" y="4371817"/>
            <a:ext cx="5173345" cy="2556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just">
              <a:lnSpc>
                <a:spcPct val="140600"/>
              </a:lnSpc>
              <a:spcBef>
                <a:spcPts val="100"/>
              </a:spcBef>
            </a:pPr>
            <a:r>
              <a:rPr lang="es-ES" sz="2400" b="1" dirty="0">
                <a:solidFill>
                  <a:srgbClr val="0E4561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e</a:t>
            </a:r>
            <a:r>
              <a:rPr sz="2400" b="1" spc="1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hope</a:t>
            </a:r>
            <a:r>
              <a:rPr sz="2400" b="1" spc="1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sz="2400" b="1" spc="1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number</a:t>
            </a:r>
            <a:r>
              <a:rPr sz="2400" b="1" spc="1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110" dirty="0">
                <a:solidFill>
                  <a:srgbClr val="0E4561"/>
                </a:solidFill>
                <a:latin typeface="Arial"/>
                <a:cs typeface="Arial"/>
              </a:rPr>
              <a:t>of </a:t>
            </a:r>
            <a:r>
              <a:rPr sz="2400" b="1" spc="-105" dirty="0">
                <a:solidFill>
                  <a:srgbClr val="0E4561"/>
                </a:solidFill>
                <a:latin typeface="Arial"/>
                <a:cs typeface="Arial"/>
              </a:rPr>
              <a:t>DIALOGOS</a:t>
            </a:r>
            <a:r>
              <a:rPr sz="2400" b="1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trainees</a:t>
            </a:r>
            <a:r>
              <a:rPr sz="2400" b="1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working</a:t>
            </a:r>
            <a:r>
              <a:rPr sz="2400" b="1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in</a:t>
            </a:r>
            <a:r>
              <a:rPr sz="2400" b="1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E4561"/>
                </a:solidFill>
                <a:latin typeface="Arial"/>
                <a:cs typeface="Arial"/>
              </a:rPr>
              <a:t>PSIT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keeps</a:t>
            </a:r>
            <a:r>
              <a:rPr sz="2400" b="1" spc="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E4561"/>
                </a:solidFill>
                <a:latin typeface="Arial"/>
                <a:cs typeface="Arial"/>
              </a:rPr>
              <a:t>rising,</a:t>
            </a:r>
            <a:r>
              <a:rPr sz="2400" b="1" spc="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helping</a:t>
            </a:r>
            <a:r>
              <a:rPr sz="2400" b="1" spc="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migrants</a:t>
            </a:r>
            <a:r>
              <a:rPr sz="2400" b="1" spc="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0E4561"/>
                </a:solidFill>
                <a:latin typeface="Arial"/>
                <a:cs typeface="Arial"/>
              </a:rPr>
              <a:t>to </a:t>
            </a:r>
            <a:r>
              <a:rPr sz="2400" b="1" spc="-35" dirty="0">
                <a:solidFill>
                  <a:srgbClr val="0E4561"/>
                </a:solidFill>
                <a:latin typeface="Arial"/>
                <a:cs typeface="Arial"/>
              </a:rPr>
              <a:t>access</a:t>
            </a:r>
            <a:r>
              <a:rPr sz="2400" b="1" spc="-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E4561"/>
                </a:solidFill>
                <a:latin typeface="Arial"/>
                <a:cs typeface="Arial"/>
              </a:rPr>
              <a:t>public</a:t>
            </a:r>
            <a:r>
              <a:rPr sz="2400" b="1" spc="-7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E4561"/>
                </a:solidFill>
                <a:latin typeface="Arial"/>
                <a:cs typeface="Arial"/>
              </a:rPr>
              <a:t>services</a:t>
            </a:r>
            <a:r>
              <a:rPr sz="2400" b="1" spc="-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b="1" spc="-7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E4561"/>
                </a:solidFill>
                <a:latin typeface="Arial"/>
                <a:cs typeface="Arial"/>
              </a:rPr>
              <a:t>exercise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their</a:t>
            </a:r>
            <a:r>
              <a:rPr sz="2400" b="1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E4561"/>
                </a:solidFill>
                <a:latin typeface="Arial"/>
                <a:cs typeface="Arial"/>
              </a:rPr>
              <a:t>basic</a:t>
            </a:r>
            <a:r>
              <a:rPr sz="2400" b="1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E4561"/>
                </a:solidFill>
                <a:latin typeface="Arial"/>
                <a:cs typeface="Arial"/>
              </a:rPr>
              <a:t>rights.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18756" y="9779093"/>
            <a:ext cx="571499" cy="36194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392634" y="9779093"/>
            <a:ext cx="257174" cy="257174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5710352" y="9779188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297882" y="256984"/>
                </a:moveTo>
                <a:lnTo>
                  <a:pt x="186046" y="256984"/>
                </a:lnTo>
                <a:lnTo>
                  <a:pt x="148420" y="198687"/>
                </a:lnTo>
                <a:lnTo>
                  <a:pt x="111538" y="256984"/>
                </a:lnTo>
                <a:lnTo>
                  <a:pt x="0" y="256984"/>
                </a:lnTo>
                <a:lnTo>
                  <a:pt x="92800" y="127451"/>
                </a:lnTo>
                <a:lnTo>
                  <a:pt x="3271" y="0"/>
                </a:lnTo>
                <a:lnTo>
                  <a:pt x="113174" y="0"/>
                </a:lnTo>
                <a:lnTo>
                  <a:pt x="150353" y="54876"/>
                </a:lnTo>
                <a:lnTo>
                  <a:pt x="186492" y="0"/>
                </a:lnTo>
                <a:lnTo>
                  <a:pt x="292825" y="0"/>
                </a:lnTo>
                <a:lnTo>
                  <a:pt x="203446" y="124328"/>
                </a:lnTo>
                <a:lnTo>
                  <a:pt x="297882" y="25698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id="{D8853B91-E59E-359A-1FBF-B57D23E41A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6000" y="497473"/>
            <a:ext cx="11533505" cy="1032334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0" dirty="0"/>
              <a:t>5.</a:t>
            </a:r>
            <a:r>
              <a:rPr spc="-95" dirty="0"/>
              <a:t> </a:t>
            </a:r>
            <a:r>
              <a:rPr spc="-434" dirty="0"/>
              <a:t>Conclusions</a:t>
            </a:r>
            <a:endParaRPr spc="-36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3144" y="2127117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3082" y="1037474"/>
            <a:ext cx="229288" cy="2277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52805" y="1039630"/>
            <a:ext cx="229291" cy="2277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12847" y="1039630"/>
            <a:ext cx="229291" cy="2277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2750" y="1039632"/>
            <a:ext cx="229291" cy="2277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32606" y="1039630"/>
            <a:ext cx="229291" cy="2277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3763" y="807891"/>
            <a:ext cx="2762249" cy="9239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30872" y="4614555"/>
            <a:ext cx="1085849" cy="6857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10764" y="5465502"/>
            <a:ext cx="723899" cy="72389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6630477" y="6531177"/>
            <a:ext cx="683895" cy="590550"/>
          </a:xfrm>
          <a:custGeom>
            <a:avLst/>
            <a:gdLst/>
            <a:ahLst/>
            <a:cxnLst/>
            <a:rect l="l" t="t" r="r" b="b"/>
            <a:pathLst>
              <a:path w="683895" h="590550">
                <a:moveTo>
                  <a:pt x="683864" y="589974"/>
                </a:moveTo>
                <a:lnTo>
                  <a:pt x="427116" y="589974"/>
                </a:lnTo>
                <a:lnTo>
                  <a:pt x="340737" y="456137"/>
                </a:lnTo>
                <a:lnTo>
                  <a:pt x="256065" y="589974"/>
                </a:lnTo>
                <a:lnTo>
                  <a:pt x="0" y="589974"/>
                </a:lnTo>
                <a:lnTo>
                  <a:pt x="213046" y="292597"/>
                </a:lnTo>
                <a:lnTo>
                  <a:pt x="7511" y="0"/>
                </a:lnTo>
                <a:lnTo>
                  <a:pt x="259820" y="0"/>
                </a:lnTo>
                <a:lnTo>
                  <a:pt x="345175" y="125984"/>
                </a:lnTo>
                <a:lnTo>
                  <a:pt x="428141" y="0"/>
                </a:lnTo>
                <a:lnTo>
                  <a:pt x="672256" y="0"/>
                </a:lnTo>
                <a:lnTo>
                  <a:pt x="467062" y="285427"/>
                </a:lnTo>
                <a:lnTo>
                  <a:pt x="683864" y="58997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940417" y="2910188"/>
            <a:ext cx="4377690" cy="129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300" spc="-670" dirty="0"/>
              <a:t>Thank</a:t>
            </a:r>
            <a:r>
              <a:rPr sz="8300" spc="-130" dirty="0"/>
              <a:t> </a:t>
            </a:r>
            <a:r>
              <a:rPr sz="8300" spc="-740" dirty="0"/>
              <a:t>you!</a:t>
            </a:r>
            <a:endParaRPr sz="8300"/>
          </a:p>
        </p:txBody>
      </p:sp>
      <p:sp>
        <p:nvSpPr>
          <p:cNvPr id="14" name="object 14"/>
          <p:cNvSpPr txBox="1"/>
          <p:nvPr/>
        </p:nvSpPr>
        <p:spPr>
          <a:xfrm>
            <a:off x="5829268" y="4651412"/>
            <a:ext cx="6629400" cy="329013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76425">
              <a:lnSpc>
                <a:spcPct val="100000"/>
              </a:lnSpc>
              <a:spcBef>
                <a:spcPts val="90"/>
              </a:spcBef>
            </a:pPr>
            <a:r>
              <a:rPr sz="2450" spc="55" dirty="0">
                <a:solidFill>
                  <a:srgbClr val="0E4561"/>
                </a:solidFill>
                <a:latin typeface="Arial"/>
                <a:cs typeface="Arial"/>
              </a:rPr>
              <a:t>https://dialogoserasmus.eu</a:t>
            </a:r>
            <a:endParaRPr sz="2450" dirty="0">
              <a:latin typeface="Arial"/>
              <a:cs typeface="Arial"/>
            </a:endParaRPr>
          </a:p>
          <a:p>
            <a:pPr marL="1876425" marR="1984375">
              <a:lnSpc>
                <a:spcPts val="7859"/>
              </a:lnSpc>
              <a:spcBef>
                <a:spcPts val="815"/>
              </a:spcBef>
            </a:pPr>
            <a:r>
              <a:rPr sz="2450" spc="-10" dirty="0">
                <a:solidFill>
                  <a:srgbClr val="0E4561"/>
                </a:solidFill>
                <a:latin typeface="Arial"/>
                <a:cs typeface="Arial"/>
              </a:rPr>
              <a:t>@dialogoserasmus @dialogoserasmus</a:t>
            </a:r>
            <a:endParaRPr sz="2450" dirty="0">
              <a:latin typeface="Arial"/>
              <a:cs typeface="Arial"/>
            </a:endParaRPr>
          </a:p>
          <a:p>
            <a:pPr marL="12700" marR="5080" indent="1276350">
              <a:lnSpc>
                <a:spcPct val="121100"/>
              </a:lnSpc>
              <a:spcBef>
                <a:spcPts val="2800"/>
              </a:spcBef>
              <a:tabLst>
                <a:tab pos="3291204" algn="l"/>
                <a:tab pos="3524250" algn="l"/>
              </a:tabLst>
            </a:pPr>
            <a:r>
              <a:rPr sz="2450" spc="-220" dirty="0">
                <a:solidFill>
                  <a:srgbClr val="0E4561"/>
                </a:solidFill>
                <a:latin typeface="Arial"/>
                <a:cs typeface="Arial"/>
              </a:rPr>
              <a:t>C</a:t>
            </a:r>
            <a:r>
              <a:rPr lang="es-ES" sz="2450" spc="-220" dirty="0">
                <a:solidFill>
                  <a:srgbClr val="0E4561"/>
                </a:solidFill>
                <a:latin typeface="Arial"/>
                <a:cs typeface="Arial"/>
              </a:rPr>
              <a:t>armen</a:t>
            </a:r>
            <a:r>
              <a:rPr sz="2450" spc="-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0E4561"/>
                </a:solidFill>
                <a:latin typeface="Arial"/>
                <a:cs typeface="Arial"/>
              </a:rPr>
              <a:t>Pena</a:t>
            </a:r>
            <a:r>
              <a:rPr sz="2450" spc="-7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0E4561"/>
                </a:solidFill>
                <a:latin typeface="Arial"/>
                <a:cs typeface="Arial"/>
                <a:hlinkClick r:id="rId10"/>
              </a:rPr>
              <a:t>carmen.pena@uah.es</a:t>
            </a:r>
            <a:r>
              <a:rPr sz="2450" dirty="0">
                <a:solidFill>
                  <a:srgbClr val="0E4561"/>
                </a:solidFill>
                <a:latin typeface="Arial"/>
                <a:cs typeface="Arial"/>
              </a:rPr>
              <a:t>	</a:t>
            </a:r>
            <a:endParaRPr sz="2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93891" y="15848"/>
            <a:ext cx="4194175" cy="10272395"/>
          </a:xfrm>
          <a:custGeom>
            <a:avLst/>
            <a:gdLst/>
            <a:ahLst/>
            <a:cxnLst/>
            <a:rect l="l" t="t" r="r" b="b"/>
            <a:pathLst>
              <a:path w="4194175" h="10272395">
                <a:moveTo>
                  <a:pt x="4194106" y="10272284"/>
                </a:moveTo>
                <a:lnTo>
                  <a:pt x="0" y="10272284"/>
                </a:lnTo>
                <a:lnTo>
                  <a:pt x="0" y="0"/>
                </a:lnTo>
                <a:lnTo>
                  <a:pt x="4194106" y="0"/>
                </a:lnTo>
                <a:lnTo>
                  <a:pt x="4194106" y="10272284"/>
                </a:lnTo>
                <a:close/>
              </a:path>
            </a:pathLst>
          </a:custGeom>
          <a:solidFill>
            <a:srgbClr val="DAE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497473"/>
            <a:ext cx="13966825" cy="947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pc="-730" dirty="0"/>
              <a:t>1.</a:t>
            </a:r>
            <a:r>
              <a:rPr spc="-75" dirty="0"/>
              <a:t> </a:t>
            </a:r>
            <a:r>
              <a:rPr spc="-350" dirty="0"/>
              <a:t>Introduction:</a:t>
            </a:r>
            <a:r>
              <a:rPr spc="-75" dirty="0"/>
              <a:t> </a:t>
            </a:r>
            <a:r>
              <a:rPr spc="-370" dirty="0"/>
              <a:t>Linguistic</a:t>
            </a:r>
            <a:r>
              <a:rPr spc="-75" dirty="0"/>
              <a:t> </a:t>
            </a:r>
            <a:r>
              <a:rPr spc="-355" dirty="0"/>
              <a:t>assistance</a:t>
            </a:r>
            <a:r>
              <a:rPr spc="-70" dirty="0"/>
              <a:t> </a:t>
            </a:r>
            <a:r>
              <a:rPr spc="-50" dirty="0"/>
              <a:t>&amp; </a:t>
            </a:r>
            <a:r>
              <a:rPr spc="-350" dirty="0"/>
              <a:t>migration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64040" y="3321347"/>
            <a:ext cx="11534775" cy="440197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55600" marR="56515" indent="-342900" algn="just">
              <a:lnSpc>
                <a:spcPct val="150000"/>
              </a:lnSpc>
              <a:spcBef>
                <a:spcPts val="100"/>
              </a:spcBef>
              <a:buFont typeface="Arial"/>
              <a:buChar char="•"/>
            </a:pPr>
            <a:r>
              <a:rPr sz="2400" spc="-95" dirty="0" err="1">
                <a:solidFill>
                  <a:srgbClr val="0E4561"/>
                </a:solidFill>
                <a:latin typeface="Arial"/>
                <a:cs typeface="Arial"/>
              </a:rPr>
              <a:t>NGOs</a:t>
            </a:r>
            <a:r>
              <a:rPr sz="2400" spc="-95" dirty="0">
                <a:solidFill>
                  <a:srgbClr val="0E4561"/>
                </a:solidFill>
                <a:latin typeface="Arial"/>
                <a:cs typeface="Arial"/>
              </a:rPr>
              <a:t>,</a:t>
            </a:r>
            <a:r>
              <a:rPr sz="2400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 err="1">
                <a:solidFill>
                  <a:srgbClr val="0E4561"/>
                </a:solidFill>
                <a:latin typeface="Arial"/>
                <a:cs typeface="Arial"/>
              </a:rPr>
              <a:t>associations</a:t>
            </a:r>
            <a:r>
              <a:rPr sz="2400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administrations</a:t>
            </a:r>
            <a:r>
              <a:rPr sz="2400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0E4561"/>
                </a:solidFill>
                <a:latin typeface="Arial"/>
                <a:cs typeface="Arial"/>
              </a:rPr>
              <a:t>normally</a:t>
            </a:r>
            <a:r>
              <a:rPr sz="2400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turn</a:t>
            </a:r>
            <a:r>
              <a:rPr sz="2400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0E4561"/>
                </a:solidFill>
                <a:latin typeface="Arial"/>
                <a:cs typeface="Arial"/>
              </a:rPr>
              <a:t>to</a:t>
            </a:r>
            <a:r>
              <a:rPr sz="2400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0E4561"/>
                </a:solidFill>
                <a:latin typeface="Arial"/>
                <a:cs typeface="Arial"/>
              </a:rPr>
              <a:t>ad</a:t>
            </a:r>
            <a:r>
              <a:rPr sz="2400" b="1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E4561"/>
                </a:solidFill>
                <a:latin typeface="Arial"/>
                <a:cs typeface="Arial"/>
              </a:rPr>
              <a:t>hoc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nonprofessionals</a:t>
            </a:r>
            <a:r>
              <a:rPr sz="2400" b="1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0E4561"/>
                </a:solidFill>
                <a:latin typeface="Arial"/>
                <a:cs typeface="Arial"/>
              </a:rPr>
              <a:t>that</a:t>
            </a:r>
            <a:r>
              <a:rPr sz="2400" spc="-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are</a:t>
            </a:r>
            <a:r>
              <a:rPr sz="2400" spc="-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0E4561"/>
                </a:solidFill>
                <a:latin typeface="Arial"/>
                <a:cs typeface="Arial"/>
              </a:rPr>
              <a:t>not</a:t>
            </a:r>
            <a:r>
              <a:rPr sz="2400" b="1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0E4561"/>
                </a:solidFill>
                <a:latin typeface="Arial"/>
                <a:cs typeface="Arial"/>
              </a:rPr>
              <a:t>trained</a:t>
            </a:r>
            <a:r>
              <a:rPr sz="2400" b="1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in</a:t>
            </a:r>
            <a:r>
              <a:rPr sz="2400" spc="-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intercultural</a:t>
            </a:r>
            <a:r>
              <a:rPr sz="2400" spc="-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communication,</a:t>
            </a:r>
            <a:r>
              <a:rPr sz="2400" spc="-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mediation, 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translation</a:t>
            </a:r>
            <a:r>
              <a:rPr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spc="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0E4561"/>
                </a:solidFill>
                <a:latin typeface="Arial"/>
                <a:cs typeface="Arial"/>
              </a:rPr>
              <a:t>interpreting.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endParaRPr lang="es-ES" sz="2400" spc="-95" dirty="0">
              <a:solidFill>
                <a:srgbClr val="0E4561"/>
              </a:solidFill>
              <a:latin typeface="Arial"/>
              <a:cs typeface="Arial"/>
            </a:endParaRPr>
          </a:p>
          <a:p>
            <a:pPr marL="355600" marR="56515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ES" sz="2400" spc="35" dirty="0">
              <a:solidFill>
                <a:srgbClr val="0E4561"/>
              </a:solidFill>
              <a:latin typeface="Arial"/>
              <a:cs typeface="Arial"/>
            </a:endParaRPr>
          </a:p>
          <a:p>
            <a:pPr marL="355600" marR="56515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Communication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barriers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can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hinder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integration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and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equal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access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to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services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for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migrants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.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This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is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especially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true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for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speakers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b="1" spc="35" dirty="0" err="1">
                <a:solidFill>
                  <a:srgbClr val="0E4561"/>
                </a:solidFill>
                <a:latin typeface="Arial"/>
                <a:cs typeface="Arial"/>
              </a:rPr>
              <a:t>Languages</a:t>
            </a:r>
            <a:r>
              <a:rPr lang="es-ES" sz="2400" b="1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b="1" spc="35" dirty="0" err="1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lang="es-ES" sz="2400" b="1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b="1" spc="35" dirty="0" err="1">
                <a:solidFill>
                  <a:srgbClr val="0E4561"/>
                </a:solidFill>
                <a:latin typeface="Arial"/>
                <a:cs typeface="Arial"/>
              </a:rPr>
              <a:t>Lesser</a:t>
            </a:r>
            <a:r>
              <a:rPr lang="es-ES" sz="2400" b="1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b="1" spc="35" dirty="0" err="1">
                <a:solidFill>
                  <a:srgbClr val="0E4561"/>
                </a:solidFill>
                <a:latin typeface="Arial"/>
                <a:cs typeface="Arial"/>
              </a:rPr>
              <a:t>Diffusion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(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LLDs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),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who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face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 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grater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challenges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given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lack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support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in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form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written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information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materials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,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mediation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resources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, </a:t>
            </a:r>
            <a:r>
              <a:rPr lang="es-ES" sz="2400" spc="35" dirty="0" err="1">
                <a:solidFill>
                  <a:srgbClr val="0E4561"/>
                </a:solidFill>
                <a:latin typeface="Arial"/>
                <a:cs typeface="Arial"/>
              </a:rPr>
              <a:t>interpreters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, etc. </a:t>
            </a:r>
            <a:endParaRPr lang="es-ES"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18756" y="9779093"/>
            <a:ext cx="571499" cy="3619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92634" y="9779093"/>
            <a:ext cx="257174" cy="25717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5710352" y="9779188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297882" y="256984"/>
                </a:moveTo>
                <a:lnTo>
                  <a:pt x="186046" y="256984"/>
                </a:lnTo>
                <a:lnTo>
                  <a:pt x="148420" y="198687"/>
                </a:lnTo>
                <a:lnTo>
                  <a:pt x="111538" y="256984"/>
                </a:lnTo>
                <a:lnTo>
                  <a:pt x="0" y="256984"/>
                </a:lnTo>
                <a:lnTo>
                  <a:pt x="92800" y="127451"/>
                </a:lnTo>
                <a:lnTo>
                  <a:pt x="3271" y="0"/>
                </a:lnTo>
                <a:lnTo>
                  <a:pt x="113174" y="0"/>
                </a:lnTo>
                <a:lnTo>
                  <a:pt x="150353" y="54876"/>
                </a:lnTo>
                <a:lnTo>
                  <a:pt x="186492" y="0"/>
                </a:lnTo>
                <a:lnTo>
                  <a:pt x="292825" y="0"/>
                </a:lnTo>
                <a:lnTo>
                  <a:pt x="203446" y="124328"/>
                </a:lnTo>
                <a:lnTo>
                  <a:pt x="297882" y="25698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10076-B1AD-9E30-758B-7F8F6253C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F0A63B9-CD1F-478E-D01B-3EBA31A64903}"/>
              </a:ext>
            </a:extLst>
          </p:cNvPr>
          <p:cNvSpPr/>
          <p:nvPr/>
        </p:nvSpPr>
        <p:spPr>
          <a:xfrm>
            <a:off x="14093891" y="15848"/>
            <a:ext cx="4194175" cy="10272395"/>
          </a:xfrm>
          <a:custGeom>
            <a:avLst/>
            <a:gdLst/>
            <a:ahLst/>
            <a:cxnLst/>
            <a:rect l="l" t="t" r="r" b="b"/>
            <a:pathLst>
              <a:path w="4194175" h="10272395">
                <a:moveTo>
                  <a:pt x="4194106" y="10272284"/>
                </a:moveTo>
                <a:lnTo>
                  <a:pt x="0" y="10272284"/>
                </a:lnTo>
                <a:lnTo>
                  <a:pt x="0" y="0"/>
                </a:lnTo>
                <a:lnTo>
                  <a:pt x="4194106" y="0"/>
                </a:lnTo>
                <a:lnTo>
                  <a:pt x="4194106" y="10272284"/>
                </a:lnTo>
                <a:close/>
              </a:path>
            </a:pathLst>
          </a:custGeom>
          <a:solidFill>
            <a:srgbClr val="DAE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1377A480-0D37-0FDE-2F58-0A11C272021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D72435CC-ADAF-2BDA-38BE-F537ED5392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6000" y="497473"/>
            <a:ext cx="13966825" cy="947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pc="-730" dirty="0"/>
              <a:t>1.</a:t>
            </a:r>
            <a:r>
              <a:rPr spc="-75" dirty="0"/>
              <a:t> </a:t>
            </a:r>
            <a:r>
              <a:rPr spc="-350" dirty="0"/>
              <a:t>Introduction:</a:t>
            </a:r>
            <a:r>
              <a:rPr spc="-75" dirty="0"/>
              <a:t> </a:t>
            </a:r>
            <a:r>
              <a:rPr spc="-370" dirty="0"/>
              <a:t>Linguistic</a:t>
            </a:r>
            <a:r>
              <a:rPr spc="-75" dirty="0"/>
              <a:t> </a:t>
            </a:r>
            <a:r>
              <a:rPr spc="-355" dirty="0"/>
              <a:t>assistance</a:t>
            </a:r>
            <a:r>
              <a:rPr spc="-70" dirty="0"/>
              <a:t> </a:t>
            </a:r>
            <a:r>
              <a:rPr spc="-50" dirty="0"/>
              <a:t>&amp; </a:t>
            </a:r>
            <a:r>
              <a:rPr spc="-350" dirty="0"/>
              <a:t>migration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3428C4D-B0C3-8952-9F9A-E3223A24AA08}"/>
              </a:ext>
            </a:extLst>
          </p:cNvPr>
          <p:cNvGrpSpPr/>
          <p:nvPr/>
        </p:nvGrpSpPr>
        <p:grpSpPr>
          <a:xfrm>
            <a:off x="1370350" y="3637614"/>
            <a:ext cx="12355486" cy="3014483"/>
            <a:chOff x="1445301" y="3290966"/>
            <a:chExt cx="12355486" cy="3014483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0433A5D-88AD-E3A0-0824-102F7FB78AFE}"/>
                </a:ext>
              </a:extLst>
            </p:cNvPr>
            <p:cNvSpPr txBox="1"/>
            <p:nvPr/>
          </p:nvSpPr>
          <p:spPr>
            <a:xfrm>
              <a:off x="1445301" y="3424404"/>
              <a:ext cx="11534775" cy="2881045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355600" marR="56515" indent="-342900" algn="just">
                <a:lnSpc>
                  <a:spcPct val="150000"/>
                </a:lnSpc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sz="2400" dirty="0" err="1">
                  <a:solidFill>
                    <a:srgbClr val="0E4561"/>
                  </a:solidFill>
                  <a:latin typeface="Arial"/>
                  <a:cs typeface="Arial"/>
                </a:rPr>
                <a:t>Hence</a:t>
              </a:r>
              <a:r>
                <a:rPr sz="2400" spc="2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55" dirty="0" err="1">
                  <a:solidFill>
                    <a:srgbClr val="0E4561"/>
                  </a:solidFill>
                  <a:latin typeface="Arial"/>
                  <a:cs typeface="Arial"/>
                </a:rPr>
                <a:t>the</a:t>
              </a:r>
              <a:r>
                <a:rPr sz="2400" spc="2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dirty="0" err="1">
                  <a:solidFill>
                    <a:srgbClr val="0E4561"/>
                  </a:solidFill>
                  <a:latin typeface="Arial"/>
                  <a:cs typeface="Arial"/>
                </a:rPr>
                <a:t>need</a:t>
              </a:r>
              <a:r>
                <a:rPr sz="2400" spc="2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140" dirty="0">
                  <a:solidFill>
                    <a:srgbClr val="0E4561"/>
                  </a:solidFill>
                  <a:latin typeface="Arial"/>
                  <a:cs typeface="Arial"/>
                </a:rPr>
                <a:t>for</a:t>
              </a:r>
              <a:r>
                <a:rPr sz="2400" spc="2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55" dirty="0">
                  <a:solidFill>
                    <a:srgbClr val="0E4561"/>
                  </a:solidFill>
                  <a:latin typeface="Arial"/>
                  <a:cs typeface="Arial"/>
                </a:rPr>
                <a:t>the</a:t>
              </a:r>
              <a:r>
                <a:rPr sz="2400" spc="2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dirty="0">
                  <a:solidFill>
                    <a:srgbClr val="0E4561"/>
                  </a:solidFill>
                  <a:latin typeface="Arial"/>
                  <a:cs typeface="Arial"/>
                </a:rPr>
                <a:t>Erasmus</a:t>
              </a:r>
              <a:r>
                <a:rPr sz="2400" spc="2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dirty="0">
                  <a:solidFill>
                    <a:srgbClr val="0E4561"/>
                  </a:solidFill>
                  <a:latin typeface="Arial"/>
                  <a:cs typeface="Arial"/>
                </a:rPr>
                <a:t>+</a:t>
              </a:r>
              <a:r>
                <a:rPr sz="2400" spc="2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40" dirty="0">
                  <a:solidFill>
                    <a:srgbClr val="0E4561"/>
                  </a:solidFill>
                  <a:latin typeface="Arial"/>
                  <a:cs typeface="Arial"/>
                </a:rPr>
                <a:t>project:</a:t>
              </a:r>
              <a:endParaRPr lang="es-ES" sz="2400">
                <a:latin typeface="Arial"/>
                <a:cs typeface="Arial"/>
              </a:endParaRPr>
            </a:p>
            <a:p>
              <a:pPr algn="just">
                <a:lnSpc>
                  <a:spcPct val="150000"/>
                </a:lnSpc>
                <a:spcBef>
                  <a:spcPts val="1290"/>
                </a:spcBef>
              </a:pPr>
              <a:endParaRPr sz="2400" dirty="0">
                <a:latin typeface="Arial"/>
                <a:cs typeface="Arial"/>
              </a:endParaRPr>
            </a:p>
            <a:p>
              <a:pPr marL="355600" marR="508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802255" algn="l"/>
                </a:tabLst>
              </a:pPr>
              <a:r>
                <a:rPr sz="2400" b="1" dirty="0">
                  <a:solidFill>
                    <a:srgbClr val="0E4561"/>
                  </a:solidFill>
                  <a:latin typeface="Arial"/>
                  <a:cs typeface="Arial"/>
                </a:rPr>
                <a:t>Objective:</a:t>
              </a:r>
              <a:r>
                <a:rPr sz="2400" b="1" spc="-15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125" dirty="0">
                  <a:solidFill>
                    <a:srgbClr val="0E4561"/>
                  </a:solidFill>
                  <a:latin typeface="Arial"/>
                  <a:cs typeface="Arial"/>
                </a:rPr>
                <a:t>to</a:t>
              </a:r>
              <a:r>
                <a:rPr sz="2400" spc="-3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55" dirty="0">
                  <a:solidFill>
                    <a:srgbClr val="0E4561"/>
                  </a:solidFill>
                  <a:latin typeface="Arial"/>
                  <a:cs typeface="Arial"/>
                </a:rPr>
                <a:t>develop</a:t>
              </a:r>
              <a:r>
                <a:rPr sz="2400" spc="-3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105" dirty="0">
                  <a:solidFill>
                    <a:srgbClr val="0E4561"/>
                  </a:solidFill>
                  <a:latin typeface="Arial"/>
                  <a:cs typeface="Arial"/>
                </a:rPr>
                <a:t>a</a:t>
              </a:r>
              <a:r>
                <a:rPr sz="2400" spc="-3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dirty="0">
                  <a:solidFill>
                    <a:srgbClr val="0E4561"/>
                  </a:solidFill>
                  <a:latin typeface="Arial"/>
                  <a:cs typeface="Arial"/>
                </a:rPr>
                <a:t>Public</a:t>
              </a:r>
              <a:r>
                <a:rPr sz="2400" spc="-3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dirty="0">
                  <a:solidFill>
                    <a:srgbClr val="0E4561"/>
                  </a:solidFill>
                  <a:latin typeface="Arial"/>
                  <a:cs typeface="Arial"/>
                </a:rPr>
                <a:t>Service</a:t>
              </a:r>
              <a:r>
                <a:rPr sz="2400" spc="-3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65" dirty="0">
                  <a:solidFill>
                    <a:srgbClr val="0E4561"/>
                  </a:solidFill>
                  <a:latin typeface="Arial"/>
                  <a:cs typeface="Arial"/>
                </a:rPr>
                <a:t>Interpreting</a:t>
              </a:r>
              <a:r>
                <a:rPr sz="2400" spc="-35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80" dirty="0">
                  <a:solidFill>
                    <a:srgbClr val="0E4561"/>
                  </a:solidFill>
                  <a:latin typeface="Arial"/>
                  <a:cs typeface="Arial"/>
                </a:rPr>
                <a:t>and</a:t>
              </a:r>
              <a:r>
                <a:rPr sz="2400" spc="-3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50" dirty="0">
                  <a:solidFill>
                    <a:srgbClr val="0E4561"/>
                  </a:solidFill>
                  <a:latin typeface="Arial"/>
                  <a:cs typeface="Arial"/>
                </a:rPr>
                <a:t>Translation</a:t>
              </a:r>
              <a:r>
                <a:rPr sz="2400" spc="-3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-35" dirty="0">
                  <a:solidFill>
                    <a:srgbClr val="0E4561"/>
                  </a:solidFill>
                  <a:latin typeface="Arial"/>
                  <a:cs typeface="Arial"/>
                </a:rPr>
                <a:t>(PSIT)</a:t>
              </a:r>
              <a:r>
                <a:rPr sz="2400" spc="-3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55" dirty="0">
                  <a:solidFill>
                    <a:srgbClr val="0E4561"/>
                  </a:solidFill>
                  <a:latin typeface="Arial"/>
                  <a:cs typeface="Arial"/>
                </a:rPr>
                <a:t>training </a:t>
              </a:r>
              <a:r>
                <a:rPr sz="2400" dirty="0">
                  <a:solidFill>
                    <a:srgbClr val="0E4561"/>
                  </a:solidFill>
                  <a:latin typeface="Arial"/>
                  <a:cs typeface="Arial"/>
                </a:rPr>
                <a:t>course </a:t>
              </a:r>
              <a:r>
                <a:rPr sz="2400" spc="140" dirty="0">
                  <a:solidFill>
                    <a:srgbClr val="0E4561"/>
                  </a:solidFill>
                  <a:latin typeface="Arial"/>
                  <a:cs typeface="Arial"/>
                </a:rPr>
                <a:t>for</a:t>
              </a:r>
              <a:r>
                <a:rPr sz="240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-10" dirty="0">
                  <a:solidFill>
                    <a:srgbClr val="0E4561"/>
                  </a:solidFill>
                  <a:latin typeface="Arial"/>
                  <a:cs typeface="Arial"/>
                </a:rPr>
                <a:t>LLD</a:t>
              </a:r>
              <a:r>
                <a:rPr lang="es-ES" sz="2400" spc="-1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lang="es-ES" sz="2400" spc="-10" dirty="0" err="1">
                  <a:solidFill>
                    <a:srgbClr val="0E4561"/>
                  </a:solidFill>
                  <a:latin typeface="Arial"/>
                  <a:cs typeface="Arial"/>
                </a:rPr>
                <a:t>speakers</a:t>
              </a:r>
              <a:r>
                <a:rPr lang="es-ES" sz="2400" spc="-10" dirty="0">
                  <a:solidFill>
                    <a:srgbClr val="0E4561"/>
                  </a:solidFill>
                  <a:latin typeface="Arial"/>
                  <a:cs typeface="Arial"/>
                </a:rPr>
                <a:t>,</a:t>
              </a:r>
              <a:r>
                <a:rPr sz="240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140" dirty="0">
                  <a:solidFill>
                    <a:srgbClr val="0E4561"/>
                  </a:solidFill>
                  <a:latin typeface="Arial"/>
                  <a:cs typeface="Arial"/>
                </a:rPr>
                <a:t>for</a:t>
              </a:r>
              <a:r>
                <a:rPr sz="2400" spc="5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dirty="0">
                  <a:solidFill>
                    <a:srgbClr val="0E4561"/>
                  </a:solidFill>
                  <a:latin typeface="Arial"/>
                  <a:cs typeface="Arial"/>
                </a:rPr>
                <a:t>which </a:t>
              </a:r>
              <a:r>
                <a:rPr sz="2400" spc="60" dirty="0">
                  <a:solidFill>
                    <a:srgbClr val="0E4561"/>
                  </a:solidFill>
                  <a:latin typeface="Arial"/>
                  <a:cs typeface="Arial"/>
                </a:rPr>
                <a:t>there</a:t>
              </a:r>
              <a:r>
                <a:rPr sz="240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80" dirty="0">
                  <a:solidFill>
                    <a:srgbClr val="0E4561"/>
                  </a:solidFill>
                  <a:latin typeface="Arial"/>
                  <a:cs typeface="Arial"/>
                </a:rPr>
                <a:t>are</a:t>
              </a:r>
              <a:r>
                <a:rPr sz="240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70" dirty="0">
                  <a:solidFill>
                    <a:srgbClr val="0E4561"/>
                  </a:solidFill>
                  <a:latin typeface="Arial"/>
                  <a:cs typeface="Arial"/>
                </a:rPr>
                <a:t>no</a:t>
              </a:r>
              <a:r>
                <a:rPr sz="2400" spc="5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55" dirty="0">
                  <a:solidFill>
                    <a:srgbClr val="0E4561"/>
                  </a:solidFill>
                  <a:latin typeface="Arial"/>
                  <a:cs typeface="Arial"/>
                </a:rPr>
                <a:t>training options</a:t>
              </a:r>
              <a:r>
                <a:rPr sz="2400" spc="-1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125" dirty="0">
                  <a:solidFill>
                    <a:srgbClr val="0E4561"/>
                  </a:solidFill>
                  <a:latin typeface="Arial"/>
                  <a:cs typeface="Arial"/>
                </a:rPr>
                <a:t>at</a:t>
              </a:r>
              <a:r>
                <a:rPr sz="2400" spc="-10" dirty="0">
                  <a:solidFill>
                    <a:srgbClr val="0E4561"/>
                  </a:solidFill>
                  <a:latin typeface="Arial"/>
                  <a:cs typeface="Arial"/>
                </a:rPr>
                <a:t> present,</a:t>
              </a:r>
              <a:r>
                <a:rPr lang="es-ES" sz="2400" spc="-1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70" dirty="0">
                  <a:solidFill>
                    <a:srgbClr val="0E4561"/>
                  </a:solidFill>
                  <a:latin typeface="Arial"/>
                  <a:cs typeface="Arial"/>
                </a:rPr>
                <a:t>following</a:t>
              </a:r>
              <a:r>
                <a:rPr sz="2400" spc="5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-125" dirty="0">
                  <a:solidFill>
                    <a:srgbClr val="0E4561"/>
                  </a:solidFill>
                  <a:latin typeface="Arial"/>
                  <a:cs typeface="Arial"/>
                </a:rPr>
                <a:t>EU</a:t>
              </a:r>
              <a:r>
                <a:rPr sz="2400" spc="5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dirty="0">
                  <a:solidFill>
                    <a:srgbClr val="0E4561"/>
                  </a:solidFill>
                  <a:latin typeface="Arial"/>
                  <a:cs typeface="Arial"/>
                </a:rPr>
                <a:t>basic</a:t>
              </a:r>
              <a:r>
                <a:rPr sz="2400" spc="50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dirty="0">
                  <a:solidFill>
                    <a:srgbClr val="0E4561"/>
                  </a:solidFill>
                  <a:latin typeface="Arial"/>
                  <a:cs typeface="Arial"/>
                </a:rPr>
                <a:t>principles</a:t>
              </a:r>
              <a:r>
                <a:rPr sz="2400" spc="55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85" dirty="0">
                  <a:solidFill>
                    <a:srgbClr val="0E4561"/>
                  </a:solidFill>
                  <a:latin typeface="Arial"/>
                  <a:cs typeface="Arial"/>
                </a:rPr>
                <a:t>regarding</a:t>
              </a:r>
              <a:r>
                <a:rPr sz="2400" spc="50" dirty="0">
                  <a:solidFill>
                    <a:srgbClr val="0E4561"/>
                  </a:solidFill>
                  <a:latin typeface="Arial"/>
                  <a:cs typeface="Arial"/>
                </a:rPr>
                <a:t> diversity </a:t>
              </a:r>
              <a:r>
                <a:rPr sz="2400" spc="80" dirty="0">
                  <a:solidFill>
                    <a:srgbClr val="0E4561"/>
                  </a:solidFill>
                  <a:latin typeface="Arial"/>
                  <a:cs typeface="Arial"/>
                </a:rPr>
                <a:t>and</a:t>
              </a:r>
              <a:r>
                <a:rPr sz="2400" spc="55" dirty="0">
                  <a:solidFill>
                    <a:srgbClr val="0E4561"/>
                  </a:solidFill>
                  <a:latin typeface="Arial"/>
                  <a:cs typeface="Arial"/>
                </a:rPr>
                <a:t> </a:t>
              </a:r>
              <a:r>
                <a:rPr sz="2400" spc="-10" dirty="0">
                  <a:solidFill>
                    <a:srgbClr val="0E4561"/>
                  </a:solidFill>
                  <a:latin typeface="Arial"/>
                  <a:cs typeface="Arial"/>
                </a:rPr>
                <a:t>inclusion.</a:t>
              </a:r>
              <a:endParaRPr sz="2400" dirty="0">
                <a:latin typeface="Arial"/>
                <a:cs typeface="Arial"/>
              </a:endParaRPr>
            </a:p>
          </p:txBody>
        </p: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BBB78541-8BC8-735B-7F2B-8A736D4E9DC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2413" y="3290966"/>
              <a:ext cx="6048374" cy="838200"/>
            </a:xfrm>
            <a:prstGeom prst="rect">
              <a:avLst/>
            </a:prstGeom>
          </p:spPr>
        </p:pic>
      </p:grpSp>
      <p:pic>
        <p:nvPicPr>
          <p:cNvPr id="10" name="object 10">
            <a:extLst>
              <a:ext uri="{FF2B5EF4-FFF2-40B4-BE49-F238E27FC236}">
                <a16:creationId xmlns:a16="http://schemas.microsoft.com/office/drawing/2014/main" id="{6AB8ED6F-1982-77D1-43E6-570D9728395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18756" y="9779093"/>
            <a:ext cx="571499" cy="361949"/>
          </a:xfrm>
          <a:prstGeom prst="rect">
            <a:avLst/>
          </a:prstGeom>
        </p:spPr>
      </p:pic>
      <p:pic>
        <p:nvPicPr>
          <p:cNvPr id="11" name="object 11">
            <a:extLst>
              <a:ext uri="{FF2B5EF4-FFF2-40B4-BE49-F238E27FC236}">
                <a16:creationId xmlns:a16="http://schemas.microsoft.com/office/drawing/2014/main" id="{49C581AD-DC2C-1282-6CA1-649D46968F3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92634" y="9779093"/>
            <a:ext cx="257174" cy="257174"/>
          </a:xfrm>
          <a:prstGeom prst="rect">
            <a:avLst/>
          </a:prstGeom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E125E0A3-0F08-276D-B767-DBC4944B29EE}"/>
              </a:ext>
            </a:extLst>
          </p:cNvPr>
          <p:cNvSpPr/>
          <p:nvPr/>
        </p:nvSpPr>
        <p:spPr>
          <a:xfrm>
            <a:off x="15710352" y="9779188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297882" y="256984"/>
                </a:moveTo>
                <a:lnTo>
                  <a:pt x="186046" y="256984"/>
                </a:lnTo>
                <a:lnTo>
                  <a:pt x="148420" y="198687"/>
                </a:lnTo>
                <a:lnTo>
                  <a:pt x="111538" y="256984"/>
                </a:lnTo>
                <a:lnTo>
                  <a:pt x="0" y="256984"/>
                </a:lnTo>
                <a:lnTo>
                  <a:pt x="92800" y="127451"/>
                </a:lnTo>
                <a:lnTo>
                  <a:pt x="3271" y="0"/>
                </a:lnTo>
                <a:lnTo>
                  <a:pt x="113174" y="0"/>
                </a:lnTo>
                <a:lnTo>
                  <a:pt x="150353" y="54876"/>
                </a:lnTo>
                <a:lnTo>
                  <a:pt x="186492" y="0"/>
                </a:lnTo>
                <a:lnTo>
                  <a:pt x="292825" y="0"/>
                </a:lnTo>
                <a:lnTo>
                  <a:pt x="203446" y="124328"/>
                </a:lnTo>
                <a:lnTo>
                  <a:pt x="297882" y="25698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BAF3296-C811-79C8-341D-407C73344560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E4FB4689-7D8E-A2D7-9B97-4CB59C3E3D0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</p:spTree>
    <p:extLst>
      <p:ext uri="{BB962C8B-B14F-4D97-AF65-F5344CB8AC3E}">
        <p14:creationId xmlns:p14="http://schemas.microsoft.com/office/powerpoint/2010/main" val="297206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782570"/>
          </a:xfrm>
          <a:custGeom>
            <a:avLst/>
            <a:gdLst/>
            <a:ahLst/>
            <a:cxnLst/>
            <a:rect l="l" t="t" r="r" b="b"/>
            <a:pathLst>
              <a:path w="18288000" h="2782570">
                <a:moveTo>
                  <a:pt x="18288000" y="2782274"/>
                </a:moveTo>
                <a:lnTo>
                  <a:pt x="0" y="2782274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782274"/>
                </a:lnTo>
                <a:close/>
              </a:path>
            </a:pathLst>
          </a:custGeom>
          <a:solidFill>
            <a:srgbClr val="DAE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0390" y="2869218"/>
            <a:ext cx="3552824" cy="11906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85275" y="3159143"/>
            <a:ext cx="3724274" cy="9429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60728" y="2933264"/>
            <a:ext cx="3648074" cy="11906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85111" y="5993012"/>
            <a:ext cx="1952624" cy="18573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22822" y="6106375"/>
            <a:ext cx="2962274" cy="16668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357117" y="8113965"/>
            <a:ext cx="2180590" cy="1322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00"/>
              </a:lnSpc>
              <a:spcBef>
                <a:spcPts val="100"/>
              </a:spcBef>
            </a:pP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San</a:t>
            </a:r>
            <a:r>
              <a:rPr sz="2400" b="1" spc="-7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E4561"/>
                </a:solidFill>
                <a:latin typeface="Arial"/>
                <a:cs typeface="Arial"/>
              </a:rPr>
              <a:t>Marcellino Association</a:t>
            </a:r>
            <a:endParaRPr sz="2400" dirty="0">
              <a:latin typeface="Arial"/>
              <a:cs typeface="Arial"/>
            </a:endParaRPr>
          </a:p>
          <a:p>
            <a:pPr marR="106045" algn="ctr">
              <a:lnSpc>
                <a:spcPct val="100000"/>
              </a:lnSpc>
              <a:spcBef>
                <a:spcPts val="715"/>
              </a:spcBef>
            </a:pP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Italy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898423" y="8004707"/>
            <a:ext cx="3006725" cy="138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75565" algn="ctr">
              <a:lnSpc>
                <a:spcPct val="114900"/>
              </a:lnSpc>
              <a:spcBef>
                <a:spcPts val="100"/>
              </a:spcBef>
            </a:pP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Major</a:t>
            </a:r>
            <a:r>
              <a:rPr sz="2400" b="1" spc="2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E4561"/>
                </a:solidFill>
                <a:latin typeface="Arial"/>
                <a:cs typeface="Arial"/>
              </a:rPr>
              <a:t>Development Agency</a:t>
            </a:r>
            <a:r>
              <a:rPr sz="2400" b="1" spc="-114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E4561"/>
                </a:solidFill>
                <a:latin typeface="Arial"/>
                <a:cs typeface="Arial"/>
              </a:rPr>
              <a:t>Thessaloniki</a:t>
            </a:r>
            <a:endParaRPr sz="2400" dirty="0">
              <a:latin typeface="Arial"/>
              <a:cs typeface="Arial"/>
            </a:endParaRPr>
          </a:p>
          <a:p>
            <a:pPr marL="75565" algn="ctr">
              <a:lnSpc>
                <a:spcPct val="100000"/>
              </a:lnSpc>
              <a:spcBef>
                <a:spcPts val="1225"/>
              </a:spcBef>
            </a:pP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Greece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9426" y="8116520"/>
            <a:ext cx="2977515" cy="89090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Abrazando</a:t>
            </a:r>
            <a:r>
              <a:rPr sz="2400" b="1" spc="17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E4561"/>
                </a:solidFill>
                <a:latin typeface="Arial"/>
                <a:cs typeface="Arial"/>
              </a:rPr>
              <a:t>Ilusiones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Spain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48600" y="4373877"/>
            <a:ext cx="2941955" cy="887094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University</a:t>
            </a:r>
            <a:r>
              <a:rPr sz="2400" b="1" spc="-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130" dirty="0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sz="2400" b="1" spc="-4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E4561"/>
                </a:solidFill>
                <a:latin typeface="Arial"/>
                <a:cs typeface="Arial"/>
              </a:rPr>
              <a:t>Genoa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Italy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568055" y="4244630"/>
            <a:ext cx="3233420" cy="138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00"/>
              </a:lnSpc>
              <a:spcBef>
                <a:spcPts val="100"/>
              </a:spcBef>
            </a:pP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Aristotle</a:t>
            </a:r>
            <a:r>
              <a:rPr sz="2400" b="1" spc="-4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University</a:t>
            </a:r>
            <a:r>
              <a:rPr sz="2400" b="1" spc="-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105" dirty="0">
                <a:solidFill>
                  <a:srgbClr val="0E4561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0E4561"/>
                </a:solidFill>
                <a:latin typeface="Arial"/>
                <a:cs typeface="Arial"/>
              </a:rPr>
              <a:t>Thessaloniki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10"/>
              </a:spcBef>
            </a:pP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Greece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64717" y="4244630"/>
            <a:ext cx="2887345" cy="89090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University</a:t>
            </a:r>
            <a:r>
              <a:rPr sz="2400" b="1" spc="-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130" dirty="0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sz="2400" b="1" spc="-4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E4561"/>
                </a:solidFill>
                <a:latin typeface="Arial"/>
                <a:cs typeface="Arial"/>
              </a:rPr>
              <a:t>Alcalá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Spain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16000" y="497473"/>
            <a:ext cx="14272448" cy="947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pc="-730" dirty="0"/>
              <a:t>1.</a:t>
            </a:r>
            <a:r>
              <a:rPr spc="-75" dirty="0"/>
              <a:t> </a:t>
            </a:r>
            <a:r>
              <a:rPr spc="-350" dirty="0"/>
              <a:t>Introduction:</a:t>
            </a:r>
            <a:r>
              <a:rPr spc="-75" dirty="0"/>
              <a:t> </a:t>
            </a:r>
            <a:r>
              <a:rPr spc="-370" dirty="0"/>
              <a:t>Linguistic</a:t>
            </a:r>
            <a:r>
              <a:rPr spc="-75" dirty="0"/>
              <a:t> </a:t>
            </a:r>
            <a:r>
              <a:rPr spc="-355" dirty="0"/>
              <a:t>assistance</a:t>
            </a:r>
            <a:r>
              <a:rPr spc="-70" dirty="0"/>
              <a:t> </a:t>
            </a:r>
            <a:r>
              <a:rPr spc="-50" dirty="0"/>
              <a:t>&amp; </a:t>
            </a:r>
            <a:r>
              <a:rPr spc="-350" dirty="0"/>
              <a:t>migration</a:t>
            </a: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18756" y="9779093"/>
            <a:ext cx="571499" cy="36194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92634" y="9779093"/>
            <a:ext cx="257174" cy="257174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5710352" y="9779188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297882" y="256984"/>
                </a:moveTo>
                <a:lnTo>
                  <a:pt x="186046" y="256984"/>
                </a:lnTo>
                <a:lnTo>
                  <a:pt x="148420" y="198687"/>
                </a:lnTo>
                <a:lnTo>
                  <a:pt x="111538" y="256984"/>
                </a:lnTo>
                <a:lnTo>
                  <a:pt x="0" y="256984"/>
                </a:lnTo>
                <a:lnTo>
                  <a:pt x="92800" y="127451"/>
                </a:lnTo>
                <a:lnTo>
                  <a:pt x="3271" y="0"/>
                </a:lnTo>
                <a:lnTo>
                  <a:pt x="113174" y="0"/>
                </a:lnTo>
                <a:lnTo>
                  <a:pt x="150353" y="54876"/>
                </a:lnTo>
                <a:lnTo>
                  <a:pt x="186492" y="0"/>
                </a:lnTo>
                <a:lnTo>
                  <a:pt x="292825" y="0"/>
                </a:lnTo>
                <a:lnTo>
                  <a:pt x="203446" y="124328"/>
                </a:lnTo>
                <a:lnTo>
                  <a:pt x="297882" y="25698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2115BB1F-9401-4098-ED0D-21A7486517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055" y="6230415"/>
            <a:ext cx="3667462" cy="13874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96872" y="2672606"/>
            <a:ext cx="5386070" cy="6416675"/>
          </a:xfrm>
          <a:custGeom>
            <a:avLst/>
            <a:gdLst/>
            <a:ahLst/>
            <a:cxnLst/>
            <a:rect l="l" t="t" r="r" b="b"/>
            <a:pathLst>
              <a:path w="5386070" h="6416675">
                <a:moveTo>
                  <a:pt x="4997637" y="6416631"/>
                </a:moveTo>
                <a:lnTo>
                  <a:pt x="388126" y="6416631"/>
                </a:lnTo>
                <a:lnTo>
                  <a:pt x="344494" y="6405666"/>
                </a:lnTo>
                <a:lnTo>
                  <a:pt x="299877" y="6389686"/>
                </a:lnTo>
                <a:lnTo>
                  <a:pt x="257028" y="6369436"/>
                </a:lnTo>
                <a:lnTo>
                  <a:pt x="216267" y="6345048"/>
                </a:lnTo>
                <a:lnTo>
                  <a:pt x="177911" y="6316653"/>
                </a:lnTo>
                <a:lnTo>
                  <a:pt x="142280" y="6284383"/>
                </a:lnTo>
                <a:lnTo>
                  <a:pt x="110011" y="6248752"/>
                </a:lnTo>
                <a:lnTo>
                  <a:pt x="81616" y="6210397"/>
                </a:lnTo>
                <a:lnTo>
                  <a:pt x="57227" y="6169635"/>
                </a:lnTo>
                <a:lnTo>
                  <a:pt x="36977" y="6126787"/>
                </a:lnTo>
                <a:lnTo>
                  <a:pt x="20997" y="6082169"/>
                </a:lnTo>
                <a:lnTo>
                  <a:pt x="9420" y="6036101"/>
                </a:lnTo>
                <a:lnTo>
                  <a:pt x="2377" y="5988902"/>
                </a:lnTo>
                <a:lnTo>
                  <a:pt x="0" y="5940889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7"/>
                </a:lnTo>
                <a:lnTo>
                  <a:pt x="57227" y="257028"/>
                </a:lnTo>
                <a:lnTo>
                  <a:pt x="81616" y="216266"/>
                </a:lnTo>
                <a:lnTo>
                  <a:pt x="110011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7" y="81616"/>
                </a:lnTo>
                <a:lnTo>
                  <a:pt x="257028" y="57227"/>
                </a:lnTo>
                <a:lnTo>
                  <a:pt x="299877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4899988" y="0"/>
                </a:lnTo>
                <a:lnTo>
                  <a:pt x="4948001" y="2377"/>
                </a:lnTo>
                <a:lnTo>
                  <a:pt x="4995201" y="9420"/>
                </a:lnTo>
                <a:lnTo>
                  <a:pt x="5041269" y="20997"/>
                </a:lnTo>
                <a:lnTo>
                  <a:pt x="5085886" y="36977"/>
                </a:lnTo>
                <a:lnTo>
                  <a:pt x="5128735" y="57227"/>
                </a:lnTo>
                <a:lnTo>
                  <a:pt x="5169497" y="81616"/>
                </a:lnTo>
                <a:lnTo>
                  <a:pt x="5207852" y="110010"/>
                </a:lnTo>
                <a:lnTo>
                  <a:pt x="5243483" y="142280"/>
                </a:lnTo>
                <a:lnTo>
                  <a:pt x="5275753" y="177911"/>
                </a:lnTo>
                <a:lnTo>
                  <a:pt x="5304147" y="216266"/>
                </a:lnTo>
                <a:lnTo>
                  <a:pt x="5328536" y="257028"/>
                </a:lnTo>
                <a:lnTo>
                  <a:pt x="5348786" y="299877"/>
                </a:lnTo>
                <a:lnTo>
                  <a:pt x="5364765" y="344494"/>
                </a:lnTo>
                <a:lnTo>
                  <a:pt x="5376343" y="390562"/>
                </a:lnTo>
                <a:lnTo>
                  <a:pt x="5383386" y="437762"/>
                </a:lnTo>
                <a:lnTo>
                  <a:pt x="5385763" y="485775"/>
                </a:lnTo>
                <a:lnTo>
                  <a:pt x="5385763" y="5940889"/>
                </a:lnTo>
                <a:lnTo>
                  <a:pt x="5383386" y="5988902"/>
                </a:lnTo>
                <a:lnTo>
                  <a:pt x="5376343" y="6036101"/>
                </a:lnTo>
                <a:lnTo>
                  <a:pt x="5364765" y="6082169"/>
                </a:lnTo>
                <a:lnTo>
                  <a:pt x="5348786" y="6126787"/>
                </a:lnTo>
                <a:lnTo>
                  <a:pt x="5328536" y="6169635"/>
                </a:lnTo>
                <a:lnTo>
                  <a:pt x="5304147" y="6210397"/>
                </a:lnTo>
                <a:lnTo>
                  <a:pt x="5275753" y="6248752"/>
                </a:lnTo>
                <a:lnTo>
                  <a:pt x="5243483" y="6284383"/>
                </a:lnTo>
                <a:lnTo>
                  <a:pt x="5207852" y="6316653"/>
                </a:lnTo>
                <a:lnTo>
                  <a:pt x="5169497" y="6345048"/>
                </a:lnTo>
                <a:lnTo>
                  <a:pt x="5128735" y="6369436"/>
                </a:lnTo>
                <a:lnTo>
                  <a:pt x="5085886" y="6389686"/>
                </a:lnTo>
                <a:lnTo>
                  <a:pt x="5041269" y="6405666"/>
                </a:lnTo>
                <a:lnTo>
                  <a:pt x="4997637" y="6416631"/>
                </a:lnTo>
                <a:close/>
              </a:path>
            </a:pathLst>
          </a:custGeom>
          <a:solidFill>
            <a:srgbClr val="A8BEC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129868" y="2691343"/>
            <a:ext cx="5386070" cy="6416675"/>
            <a:chOff x="12015475" y="2710081"/>
            <a:chExt cx="5386070" cy="6416675"/>
          </a:xfrm>
        </p:grpSpPr>
        <p:sp>
          <p:nvSpPr>
            <p:cNvPr id="5" name="object 5"/>
            <p:cNvSpPr/>
            <p:nvPr/>
          </p:nvSpPr>
          <p:spPr>
            <a:xfrm>
              <a:off x="12015475" y="2710081"/>
              <a:ext cx="5386070" cy="6416675"/>
            </a:xfrm>
            <a:custGeom>
              <a:avLst/>
              <a:gdLst/>
              <a:ahLst/>
              <a:cxnLst/>
              <a:rect l="l" t="t" r="r" b="b"/>
              <a:pathLst>
                <a:path w="5386069" h="6416675">
                  <a:moveTo>
                    <a:pt x="4997636" y="6416631"/>
                  </a:moveTo>
                  <a:lnTo>
                    <a:pt x="388126" y="6416631"/>
                  </a:lnTo>
                  <a:lnTo>
                    <a:pt x="344494" y="6405666"/>
                  </a:lnTo>
                  <a:lnTo>
                    <a:pt x="299877" y="6389686"/>
                  </a:lnTo>
                  <a:lnTo>
                    <a:pt x="257028" y="6369436"/>
                  </a:lnTo>
                  <a:lnTo>
                    <a:pt x="216266" y="6345048"/>
                  </a:lnTo>
                  <a:lnTo>
                    <a:pt x="177911" y="6316653"/>
                  </a:lnTo>
                  <a:lnTo>
                    <a:pt x="142280" y="6284383"/>
                  </a:lnTo>
                  <a:lnTo>
                    <a:pt x="110011" y="6248752"/>
                  </a:lnTo>
                  <a:lnTo>
                    <a:pt x="81616" y="6210397"/>
                  </a:lnTo>
                  <a:lnTo>
                    <a:pt x="57227" y="6169635"/>
                  </a:lnTo>
                  <a:lnTo>
                    <a:pt x="36977" y="6126787"/>
                  </a:lnTo>
                  <a:lnTo>
                    <a:pt x="20997" y="6082169"/>
                  </a:lnTo>
                  <a:lnTo>
                    <a:pt x="9420" y="6036101"/>
                  </a:lnTo>
                  <a:lnTo>
                    <a:pt x="2377" y="5988902"/>
                  </a:lnTo>
                  <a:lnTo>
                    <a:pt x="0" y="5940889"/>
                  </a:lnTo>
                  <a:lnTo>
                    <a:pt x="0" y="485775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6" y="216266"/>
                  </a:lnTo>
                  <a:lnTo>
                    <a:pt x="110011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6"/>
                  </a:lnTo>
                  <a:lnTo>
                    <a:pt x="257028" y="57227"/>
                  </a:lnTo>
                  <a:lnTo>
                    <a:pt x="299877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5" y="0"/>
                  </a:lnTo>
                  <a:lnTo>
                    <a:pt x="4899989" y="0"/>
                  </a:lnTo>
                  <a:lnTo>
                    <a:pt x="4948001" y="2377"/>
                  </a:lnTo>
                  <a:lnTo>
                    <a:pt x="4995200" y="9420"/>
                  </a:lnTo>
                  <a:lnTo>
                    <a:pt x="5041268" y="20997"/>
                  </a:lnTo>
                  <a:lnTo>
                    <a:pt x="5085886" y="36977"/>
                  </a:lnTo>
                  <a:lnTo>
                    <a:pt x="5128734" y="57227"/>
                  </a:lnTo>
                  <a:lnTo>
                    <a:pt x="5169496" y="81616"/>
                  </a:lnTo>
                  <a:lnTo>
                    <a:pt x="5207851" y="110010"/>
                  </a:lnTo>
                  <a:lnTo>
                    <a:pt x="5243482" y="142280"/>
                  </a:lnTo>
                  <a:lnTo>
                    <a:pt x="5275752" y="177911"/>
                  </a:lnTo>
                  <a:lnTo>
                    <a:pt x="5304147" y="216266"/>
                  </a:lnTo>
                  <a:lnTo>
                    <a:pt x="5328536" y="257028"/>
                  </a:lnTo>
                  <a:lnTo>
                    <a:pt x="5348786" y="299877"/>
                  </a:lnTo>
                  <a:lnTo>
                    <a:pt x="5364766" y="344494"/>
                  </a:lnTo>
                  <a:lnTo>
                    <a:pt x="5376343" y="390562"/>
                  </a:lnTo>
                  <a:lnTo>
                    <a:pt x="5383387" y="437762"/>
                  </a:lnTo>
                  <a:lnTo>
                    <a:pt x="5385763" y="485775"/>
                  </a:lnTo>
                  <a:lnTo>
                    <a:pt x="5385763" y="5940889"/>
                  </a:lnTo>
                  <a:lnTo>
                    <a:pt x="5383387" y="5988902"/>
                  </a:lnTo>
                  <a:lnTo>
                    <a:pt x="5376343" y="6036101"/>
                  </a:lnTo>
                  <a:lnTo>
                    <a:pt x="5364766" y="6082169"/>
                  </a:lnTo>
                  <a:lnTo>
                    <a:pt x="5348786" y="6126787"/>
                  </a:lnTo>
                  <a:lnTo>
                    <a:pt x="5328536" y="6169635"/>
                  </a:lnTo>
                  <a:lnTo>
                    <a:pt x="5304147" y="6210397"/>
                  </a:lnTo>
                  <a:lnTo>
                    <a:pt x="5275752" y="6248752"/>
                  </a:lnTo>
                  <a:lnTo>
                    <a:pt x="5243482" y="6284383"/>
                  </a:lnTo>
                  <a:lnTo>
                    <a:pt x="5207851" y="6316653"/>
                  </a:lnTo>
                  <a:lnTo>
                    <a:pt x="5169496" y="6345048"/>
                  </a:lnTo>
                  <a:lnTo>
                    <a:pt x="5128734" y="6369436"/>
                  </a:lnTo>
                  <a:lnTo>
                    <a:pt x="5085886" y="6389686"/>
                  </a:lnTo>
                  <a:lnTo>
                    <a:pt x="5041268" y="6405666"/>
                  </a:lnTo>
                  <a:lnTo>
                    <a:pt x="4997636" y="6416631"/>
                  </a:lnTo>
                  <a:close/>
                </a:path>
              </a:pathLst>
            </a:custGeom>
            <a:solidFill>
              <a:srgbClr val="DAE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95121" y="3188182"/>
              <a:ext cx="1738630" cy="1757680"/>
            </a:xfrm>
            <a:custGeom>
              <a:avLst/>
              <a:gdLst/>
              <a:ahLst/>
              <a:cxnLst/>
              <a:rect l="l" t="t" r="r" b="b"/>
              <a:pathLst>
                <a:path w="1738630" h="1757679">
                  <a:moveTo>
                    <a:pt x="706285" y="557364"/>
                  </a:moveTo>
                  <a:lnTo>
                    <a:pt x="703910" y="545655"/>
                  </a:lnTo>
                  <a:lnTo>
                    <a:pt x="697433" y="536079"/>
                  </a:lnTo>
                  <a:lnTo>
                    <a:pt x="687844" y="529602"/>
                  </a:lnTo>
                  <a:lnTo>
                    <a:pt x="676135" y="527215"/>
                  </a:lnTo>
                  <a:lnTo>
                    <a:pt x="268287" y="527215"/>
                  </a:lnTo>
                  <a:lnTo>
                    <a:pt x="256578" y="529602"/>
                  </a:lnTo>
                  <a:lnTo>
                    <a:pt x="246989" y="536079"/>
                  </a:lnTo>
                  <a:lnTo>
                    <a:pt x="240525" y="545655"/>
                  </a:lnTo>
                  <a:lnTo>
                    <a:pt x="238137" y="557364"/>
                  </a:lnTo>
                  <a:lnTo>
                    <a:pt x="240525" y="569074"/>
                  </a:lnTo>
                  <a:lnTo>
                    <a:pt x="246989" y="578650"/>
                  </a:lnTo>
                  <a:lnTo>
                    <a:pt x="256578" y="585127"/>
                  </a:lnTo>
                  <a:lnTo>
                    <a:pt x="268287" y="587514"/>
                  </a:lnTo>
                  <a:lnTo>
                    <a:pt x="676135" y="587514"/>
                  </a:lnTo>
                  <a:lnTo>
                    <a:pt x="687844" y="585127"/>
                  </a:lnTo>
                  <a:lnTo>
                    <a:pt x="697433" y="578650"/>
                  </a:lnTo>
                  <a:lnTo>
                    <a:pt x="703910" y="569074"/>
                  </a:lnTo>
                  <a:lnTo>
                    <a:pt x="706285" y="557364"/>
                  </a:lnTo>
                  <a:close/>
                </a:path>
                <a:path w="1738630" h="1757679">
                  <a:moveTo>
                    <a:pt x="1738020" y="1625981"/>
                  </a:moveTo>
                  <a:lnTo>
                    <a:pt x="1721751" y="1560779"/>
                  </a:lnTo>
                  <a:lnTo>
                    <a:pt x="1698332" y="1528622"/>
                  </a:lnTo>
                  <a:lnTo>
                    <a:pt x="1687779" y="1519275"/>
                  </a:lnTo>
                  <a:lnTo>
                    <a:pt x="1676704" y="1510030"/>
                  </a:lnTo>
                  <a:lnTo>
                    <a:pt x="1676704" y="1618818"/>
                  </a:lnTo>
                  <a:lnTo>
                    <a:pt x="1672297" y="1648904"/>
                  </a:lnTo>
                  <a:lnTo>
                    <a:pt x="1655229" y="1675422"/>
                  </a:lnTo>
                  <a:lnTo>
                    <a:pt x="1629308" y="1692236"/>
                  </a:lnTo>
                  <a:lnTo>
                    <a:pt x="1599120" y="1696669"/>
                  </a:lnTo>
                  <a:lnTo>
                    <a:pt x="1569554" y="1688896"/>
                  </a:lnTo>
                  <a:lnTo>
                    <a:pt x="1545501" y="1669084"/>
                  </a:lnTo>
                  <a:lnTo>
                    <a:pt x="1431112" y="1532229"/>
                  </a:lnTo>
                  <a:lnTo>
                    <a:pt x="1295298" y="1369758"/>
                  </a:lnTo>
                  <a:lnTo>
                    <a:pt x="1295044" y="1369453"/>
                  </a:lnTo>
                  <a:lnTo>
                    <a:pt x="1266063" y="1334782"/>
                  </a:lnTo>
                  <a:lnTo>
                    <a:pt x="1276489" y="1325219"/>
                  </a:lnTo>
                  <a:lnTo>
                    <a:pt x="1291158" y="1310855"/>
                  </a:lnTo>
                  <a:lnTo>
                    <a:pt x="1305483" y="1296339"/>
                  </a:lnTo>
                  <a:lnTo>
                    <a:pt x="1314894" y="1286256"/>
                  </a:lnTo>
                  <a:lnTo>
                    <a:pt x="1648891" y="1565389"/>
                  </a:lnTo>
                  <a:lnTo>
                    <a:pt x="1668792" y="1589532"/>
                  </a:lnTo>
                  <a:lnTo>
                    <a:pt x="1676704" y="1618818"/>
                  </a:lnTo>
                  <a:lnTo>
                    <a:pt x="1676704" y="1510030"/>
                  </a:lnTo>
                  <a:lnTo>
                    <a:pt x="1408963" y="1286256"/>
                  </a:lnTo>
                  <a:lnTo>
                    <a:pt x="1350162" y="1237119"/>
                  </a:lnTo>
                  <a:lnTo>
                    <a:pt x="1373784" y="1192923"/>
                  </a:lnTo>
                  <a:lnTo>
                    <a:pt x="1391564" y="1146733"/>
                  </a:lnTo>
                  <a:lnTo>
                    <a:pt x="1403515" y="1099096"/>
                  </a:lnTo>
                  <a:lnTo>
                    <a:pt x="1409623" y="1050582"/>
                  </a:lnTo>
                  <a:lnTo>
                    <a:pt x="1409903" y="1001776"/>
                  </a:lnTo>
                  <a:lnTo>
                    <a:pt x="1404340" y="953223"/>
                  </a:lnTo>
                  <a:lnTo>
                    <a:pt x="1392936" y="905510"/>
                  </a:lnTo>
                  <a:lnTo>
                    <a:pt x="1375676" y="859167"/>
                  </a:lnTo>
                  <a:lnTo>
                    <a:pt x="1352575" y="814793"/>
                  </a:lnTo>
                  <a:lnTo>
                    <a:pt x="1352575" y="737323"/>
                  </a:lnTo>
                  <a:lnTo>
                    <a:pt x="1352575" y="380720"/>
                  </a:lnTo>
                  <a:lnTo>
                    <a:pt x="1351978" y="379818"/>
                  </a:lnTo>
                  <a:lnTo>
                    <a:pt x="1351978" y="378002"/>
                  </a:lnTo>
                  <a:lnTo>
                    <a:pt x="1351673" y="377101"/>
                  </a:lnTo>
                  <a:lnTo>
                    <a:pt x="1351673" y="376796"/>
                  </a:lnTo>
                  <a:lnTo>
                    <a:pt x="1351064" y="373303"/>
                  </a:lnTo>
                  <a:lnTo>
                    <a:pt x="1351064" y="1023886"/>
                  </a:lnTo>
                  <a:lnTo>
                    <a:pt x="1351038" y="1024331"/>
                  </a:lnTo>
                  <a:lnTo>
                    <a:pt x="1346669" y="1078560"/>
                  </a:lnTo>
                  <a:lnTo>
                    <a:pt x="1334046" y="1131049"/>
                  </a:lnTo>
                  <a:lnTo>
                    <a:pt x="1313484" y="1180642"/>
                  </a:lnTo>
                  <a:lnTo>
                    <a:pt x="1285290" y="1226629"/>
                  </a:lnTo>
                  <a:lnTo>
                    <a:pt x="1249781" y="1268171"/>
                  </a:lnTo>
                  <a:lnTo>
                    <a:pt x="1208239" y="1303705"/>
                  </a:lnTo>
                  <a:lnTo>
                    <a:pt x="1162278" y="1331950"/>
                  </a:lnTo>
                  <a:lnTo>
                    <a:pt x="1112659" y="1352550"/>
                  </a:lnTo>
                  <a:lnTo>
                    <a:pt x="1060183" y="1365173"/>
                  </a:lnTo>
                  <a:lnTo>
                    <a:pt x="1005611" y="1369453"/>
                  </a:lnTo>
                  <a:lnTo>
                    <a:pt x="950683" y="1365173"/>
                  </a:lnTo>
                  <a:lnTo>
                    <a:pt x="950937" y="1365173"/>
                  </a:lnTo>
                  <a:lnTo>
                    <a:pt x="898207" y="1352550"/>
                  </a:lnTo>
                  <a:lnTo>
                    <a:pt x="898359" y="1352550"/>
                  </a:lnTo>
                  <a:lnTo>
                    <a:pt x="848956" y="1332077"/>
                  </a:lnTo>
                  <a:lnTo>
                    <a:pt x="802855" y="1303705"/>
                  </a:lnTo>
                  <a:lnTo>
                    <a:pt x="761441" y="1268171"/>
                  </a:lnTo>
                  <a:lnTo>
                    <a:pt x="730567" y="1232827"/>
                  </a:lnTo>
                  <a:lnTo>
                    <a:pt x="705307" y="1194549"/>
                  </a:lnTo>
                  <a:lnTo>
                    <a:pt x="685647" y="1153922"/>
                  </a:lnTo>
                  <a:lnTo>
                    <a:pt x="671614" y="1111554"/>
                  </a:lnTo>
                  <a:lnTo>
                    <a:pt x="663194" y="1068006"/>
                  </a:lnTo>
                  <a:lnTo>
                    <a:pt x="660387" y="1023886"/>
                  </a:lnTo>
                  <a:lnTo>
                    <a:pt x="663194" y="979766"/>
                  </a:lnTo>
                  <a:lnTo>
                    <a:pt x="671614" y="936244"/>
                  </a:lnTo>
                  <a:lnTo>
                    <a:pt x="685647" y="893902"/>
                  </a:lnTo>
                  <a:lnTo>
                    <a:pt x="705307" y="853325"/>
                  </a:lnTo>
                  <a:lnTo>
                    <a:pt x="730567" y="815111"/>
                  </a:lnTo>
                  <a:lnTo>
                    <a:pt x="761441" y="779830"/>
                  </a:lnTo>
                  <a:lnTo>
                    <a:pt x="800506" y="746417"/>
                  </a:lnTo>
                  <a:lnTo>
                    <a:pt x="848956" y="716051"/>
                  </a:lnTo>
                  <a:lnTo>
                    <a:pt x="898779" y="695363"/>
                  </a:lnTo>
                  <a:lnTo>
                    <a:pt x="898931" y="695363"/>
                  </a:lnTo>
                  <a:lnTo>
                    <a:pt x="951179" y="682802"/>
                  </a:lnTo>
                  <a:lnTo>
                    <a:pt x="951420" y="682802"/>
                  </a:lnTo>
                  <a:lnTo>
                    <a:pt x="1005611" y="678548"/>
                  </a:lnTo>
                  <a:lnTo>
                    <a:pt x="1060183" y="682802"/>
                  </a:lnTo>
                  <a:lnTo>
                    <a:pt x="1112659" y="695363"/>
                  </a:lnTo>
                  <a:lnTo>
                    <a:pt x="1162278" y="715924"/>
                  </a:lnTo>
                  <a:lnTo>
                    <a:pt x="1208239" y="744181"/>
                  </a:lnTo>
                  <a:lnTo>
                    <a:pt x="1249781" y="779830"/>
                  </a:lnTo>
                  <a:lnTo>
                    <a:pt x="1285252" y="821410"/>
                  </a:lnTo>
                  <a:lnTo>
                    <a:pt x="1313561" y="867473"/>
                  </a:lnTo>
                  <a:lnTo>
                    <a:pt x="1334173" y="917041"/>
                  </a:lnTo>
                  <a:lnTo>
                    <a:pt x="1346784" y="969467"/>
                  </a:lnTo>
                  <a:lnTo>
                    <a:pt x="1351064" y="1023886"/>
                  </a:lnTo>
                  <a:lnTo>
                    <a:pt x="1351064" y="373303"/>
                  </a:lnTo>
                  <a:lnTo>
                    <a:pt x="1350467" y="369862"/>
                  </a:lnTo>
                  <a:lnTo>
                    <a:pt x="1347749" y="363537"/>
                  </a:lnTo>
                  <a:lnTo>
                    <a:pt x="1342631" y="359016"/>
                  </a:lnTo>
                  <a:lnTo>
                    <a:pt x="1335100" y="351485"/>
                  </a:lnTo>
                  <a:lnTo>
                    <a:pt x="1292288" y="308648"/>
                  </a:lnTo>
                  <a:lnTo>
                    <a:pt x="1292288" y="411772"/>
                  </a:lnTo>
                  <a:lnTo>
                    <a:pt x="1292288" y="737323"/>
                  </a:lnTo>
                  <a:lnTo>
                    <a:pt x="1251978" y="701941"/>
                  </a:lnTo>
                  <a:lnTo>
                    <a:pt x="1217015" y="678548"/>
                  </a:lnTo>
                  <a:lnTo>
                    <a:pt x="1207985" y="672503"/>
                  </a:lnTo>
                  <a:lnTo>
                    <a:pt x="1160818" y="649236"/>
                  </a:lnTo>
                  <a:lnTo>
                    <a:pt x="1111021" y="632333"/>
                  </a:lnTo>
                  <a:lnTo>
                    <a:pt x="1059116" y="622033"/>
                  </a:lnTo>
                  <a:lnTo>
                    <a:pt x="1005611" y="618553"/>
                  </a:lnTo>
                  <a:lnTo>
                    <a:pt x="954341" y="621766"/>
                  </a:lnTo>
                  <a:lnTo>
                    <a:pt x="904532" y="631253"/>
                  </a:lnTo>
                  <a:lnTo>
                    <a:pt x="856627" y="646823"/>
                  </a:lnTo>
                  <a:lnTo>
                    <a:pt x="811085" y="668261"/>
                  </a:lnTo>
                  <a:lnTo>
                    <a:pt x="768400" y="695363"/>
                  </a:lnTo>
                  <a:lnTo>
                    <a:pt x="728891" y="727976"/>
                  </a:lnTo>
                  <a:lnTo>
                    <a:pt x="268287" y="727976"/>
                  </a:lnTo>
                  <a:lnTo>
                    <a:pt x="256578" y="730364"/>
                  </a:lnTo>
                  <a:lnTo>
                    <a:pt x="246989" y="736841"/>
                  </a:lnTo>
                  <a:lnTo>
                    <a:pt x="240525" y="746417"/>
                  </a:lnTo>
                  <a:lnTo>
                    <a:pt x="238137" y="758126"/>
                  </a:lnTo>
                  <a:lnTo>
                    <a:pt x="240525" y="769835"/>
                  </a:lnTo>
                  <a:lnTo>
                    <a:pt x="246989" y="779411"/>
                  </a:lnTo>
                  <a:lnTo>
                    <a:pt x="256578" y="785888"/>
                  </a:lnTo>
                  <a:lnTo>
                    <a:pt x="268287" y="788276"/>
                  </a:lnTo>
                  <a:lnTo>
                    <a:pt x="676135" y="788276"/>
                  </a:lnTo>
                  <a:lnTo>
                    <a:pt x="654824" y="821410"/>
                  </a:lnTo>
                  <a:lnTo>
                    <a:pt x="637032" y="856018"/>
                  </a:lnTo>
                  <a:lnTo>
                    <a:pt x="622731" y="891870"/>
                  </a:lnTo>
                  <a:lnTo>
                    <a:pt x="611936" y="928738"/>
                  </a:lnTo>
                  <a:lnTo>
                    <a:pt x="268287" y="928738"/>
                  </a:lnTo>
                  <a:lnTo>
                    <a:pt x="256578" y="931125"/>
                  </a:lnTo>
                  <a:lnTo>
                    <a:pt x="246989" y="937602"/>
                  </a:lnTo>
                  <a:lnTo>
                    <a:pt x="240525" y="947178"/>
                  </a:lnTo>
                  <a:lnTo>
                    <a:pt x="238137" y="958888"/>
                  </a:lnTo>
                  <a:lnTo>
                    <a:pt x="240525" y="970597"/>
                  </a:lnTo>
                  <a:lnTo>
                    <a:pt x="246989" y="980173"/>
                  </a:lnTo>
                  <a:lnTo>
                    <a:pt x="256578" y="986650"/>
                  </a:lnTo>
                  <a:lnTo>
                    <a:pt x="268287" y="989037"/>
                  </a:lnTo>
                  <a:lnTo>
                    <a:pt x="601687" y="989037"/>
                  </a:lnTo>
                  <a:lnTo>
                    <a:pt x="600265" y="1024331"/>
                  </a:lnTo>
                  <a:lnTo>
                    <a:pt x="601865" y="1059573"/>
                  </a:lnTo>
                  <a:lnTo>
                    <a:pt x="606475" y="1094587"/>
                  </a:lnTo>
                  <a:lnTo>
                    <a:pt x="614045" y="1129207"/>
                  </a:lnTo>
                  <a:lnTo>
                    <a:pt x="268287" y="1129207"/>
                  </a:lnTo>
                  <a:lnTo>
                    <a:pt x="256578" y="1131582"/>
                  </a:lnTo>
                  <a:lnTo>
                    <a:pt x="246989" y="1138059"/>
                  </a:lnTo>
                  <a:lnTo>
                    <a:pt x="240525" y="1147648"/>
                  </a:lnTo>
                  <a:lnTo>
                    <a:pt x="238137" y="1159344"/>
                  </a:lnTo>
                  <a:lnTo>
                    <a:pt x="240525" y="1171054"/>
                  </a:lnTo>
                  <a:lnTo>
                    <a:pt x="246989" y="1180642"/>
                  </a:lnTo>
                  <a:lnTo>
                    <a:pt x="256578" y="1187119"/>
                  </a:lnTo>
                  <a:lnTo>
                    <a:pt x="268287" y="1189494"/>
                  </a:lnTo>
                  <a:lnTo>
                    <a:pt x="635749" y="1189494"/>
                  </a:lnTo>
                  <a:lnTo>
                    <a:pt x="651929" y="1221955"/>
                  </a:lnTo>
                  <a:lnTo>
                    <a:pt x="693432" y="1282915"/>
                  </a:lnTo>
                  <a:lnTo>
                    <a:pt x="724027" y="1315897"/>
                  </a:lnTo>
                  <a:lnTo>
                    <a:pt x="740041" y="1329969"/>
                  </a:lnTo>
                  <a:lnTo>
                    <a:pt x="268287" y="1329969"/>
                  </a:lnTo>
                  <a:lnTo>
                    <a:pt x="256578" y="1332344"/>
                  </a:lnTo>
                  <a:lnTo>
                    <a:pt x="246989" y="1338821"/>
                  </a:lnTo>
                  <a:lnTo>
                    <a:pt x="240525" y="1348409"/>
                  </a:lnTo>
                  <a:lnTo>
                    <a:pt x="238137" y="1360106"/>
                  </a:lnTo>
                  <a:lnTo>
                    <a:pt x="240525" y="1371815"/>
                  </a:lnTo>
                  <a:lnTo>
                    <a:pt x="246989" y="1381404"/>
                  </a:lnTo>
                  <a:lnTo>
                    <a:pt x="256578" y="1387881"/>
                  </a:lnTo>
                  <a:lnTo>
                    <a:pt x="268287" y="1390256"/>
                  </a:lnTo>
                  <a:lnTo>
                    <a:pt x="831989" y="1390256"/>
                  </a:lnTo>
                  <a:lnTo>
                    <a:pt x="873861" y="1407312"/>
                  </a:lnTo>
                  <a:lnTo>
                    <a:pt x="916990" y="1419567"/>
                  </a:lnTo>
                  <a:lnTo>
                    <a:pt x="961021" y="1426959"/>
                  </a:lnTo>
                  <a:lnTo>
                    <a:pt x="1005611" y="1429448"/>
                  </a:lnTo>
                  <a:lnTo>
                    <a:pt x="1060551" y="1425663"/>
                  </a:lnTo>
                  <a:lnTo>
                    <a:pt x="1114552" y="1414411"/>
                  </a:lnTo>
                  <a:lnTo>
                    <a:pt x="1166914" y="1395742"/>
                  </a:lnTo>
                  <a:lnTo>
                    <a:pt x="1216926" y="1369758"/>
                  </a:lnTo>
                  <a:lnTo>
                    <a:pt x="1292288" y="1459890"/>
                  </a:lnTo>
                  <a:lnTo>
                    <a:pt x="1292288" y="1597647"/>
                  </a:lnTo>
                  <a:lnTo>
                    <a:pt x="1285151" y="1632762"/>
                  </a:lnTo>
                  <a:lnTo>
                    <a:pt x="1265720" y="1661515"/>
                  </a:lnTo>
                  <a:lnTo>
                    <a:pt x="1236967" y="1680946"/>
                  </a:lnTo>
                  <a:lnTo>
                    <a:pt x="1201851" y="1688084"/>
                  </a:lnTo>
                  <a:lnTo>
                    <a:pt x="150723" y="1688084"/>
                  </a:lnTo>
                  <a:lnTo>
                    <a:pt x="115608" y="1680946"/>
                  </a:lnTo>
                  <a:lnTo>
                    <a:pt x="86855" y="1661515"/>
                  </a:lnTo>
                  <a:lnTo>
                    <a:pt x="67424" y="1632762"/>
                  </a:lnTo>
                  <a:lnTo>
                    <a:pt x="60286" y="1597647"/>
                  </a:lnTo>
                  <a:lnTo>
                    <a:pt x="60286" y="150723"/>
                  </a:lnTo>
                  <a:lnTo>
                    <a:pt x="67424" y="115608"/>
                  </a:lnTo>
                  <a:lnTo>
                    <a:pt x="86855" y="86855"/>
                  </a:lnTo>
                  <a:lnTo>
                    <a:pt x="115608" y="67424"/>
                  </a:lnTo>
                  <a:lnTo>
                    <a:pt x="150723" y="60286"/>
                  </a:lnTo>
                  <a:lnTo>
                    <a:pt x="940803" y="60286"/>
                  </a:lnTo>
                  <a:lnTo>
                    <a:pt x="940803" y="381622"/>
                  </a:lnTo>
                  <a:lnTo>
                    <a:pt x="943190" y="393331"/>
                  </a:lnTo>
                  <a:lnTo>
                    <a:pt x="949655" y="402907"/>
                  </a:lnTo>
                  <a:lnTo>
                    <a:pt x="959243" y="409384"/>
                  </a:lnTo>
                  <a:lnTo>
                    <a:pt x="970953" y="411772"/>
                  </a:lnTo>
                  <a:lnTo>
                    <a:pt x="1292288" y="411772"/>
                  </a:lnTo>
                  <a:lnTo>
                    <a:pt x="1292288" y="308648"/>
                  </a:lnTo>
                  <a:lnTo>
                    <a:pt x="1249489" y="265811"/>
                  </a:lnTo>
                  <a:lnTo>
                    <a:pt x="1249489" y="351485"/>
                  </a:lnTo>
                  <a:lnTo>
                    <a:pt x="1001090" y="351485"/>
                  </a:lnTo>
                  <a:lnTo>
                    <a:pt x="1001090" y="102793"/>
                  </a:lnTo>
                  <a:lnTo>
                    <a:pt x="1249489" y="351485"/>
                  </a:lnTo>
                  <a:lnTo>
                    <a:pt x="1249489" y="265811"/>
                  </a:lnTo>
                  <a:lnTo>
                    <a:pt x="1086624" y="102793"/>
                  </a:lnTo>
                  <a:lnTo>
                    <a:pt x="1044155" y="60286"/>
                  </a:lnTo>
                  <a:lnTo>
                    <a:pt x="992657" y="8737"/>
                  </a:lnTo>
                  <a:lnTo>
                    <a:pt x="986929" y="3314"/>
                  </a:lnTo>
                  <a:lnTo>
                    <a:pt x="979093" y="0"/>
                  </a:lnTo>
                  <a:lnTo>
                    <a:pt x="150723" y="0"/>
                  </a:lnTo>
                  <a:lnTo>
                    <a:pt x="103098" y="7683"/>
                  </a:lnTo>
                  <a:lnTo>
                    <a:pt x="61722" y="29083"/>
                  </a:lnTo>
                  <a:lnTo>
                    <a:pt x="29095" y="61722"/>
                  </a:lnTo>
                  <a:lnTo>
                    <a:pt x="7683" y="103098"/>
                  </a:lnTo>
                  <a:lnTo>
                    <a:pt x="0" y="150723"/>
                  </a:lnTo>
                  <a:lnTo>
                    <a:pt x="0" y="1597647"/>
                  </a:lnTo>
                  <a:lnTo>
                    <a:pt x="7683" y="1645272"/>
                  </a:lnTo>
                  <a:lnTo>
                    <a:pt x="29095" y="1686648"/>
                  </a:lnTo>
                  <a:lnTo>
                    <a:pt x="61722" y="1719275"/>
                  </a:lnTo>
                  <a:lnTo>
                    <a:pt x="103098" y="1740687"/>
                  </a:lnTo>
                  <a:lnTo>
                    <a:pt x="150723" y="1748370"/>
                  </a:lnTo>
                  <a:lnTo>
                    <a:pt x="1201851" y="1748370"/>
                  </a:lnTo>
                  <a:lnTo>
                    <a:pt x="1249476" y="1740687"/>
                  </a:lnTo>
                  <a:lnTo>
                    <a:pt x="1290853" y="1719275"/>
                  </a:lnTo>
                  <a:lnTo>
                    <a:pt x="1322044" y="1688084"/>
                  </a:lnTo>
                  <a:lnTo>
                    <a:pt x="1323479" y="1686648"/>
                  </a:lnTo>
                  <a:lnTo>
                    <a:pt x="1344891" y="1645272"/>
                  </a:lnTo>
                  <a:lnTo>
                    <a:pt x="1352575" y="1597647"/>
                  </a:lnTo>
                  <a:lnTo>
                    <a:pt x="1352575" y="1532229"/>
                  </a:lnTo>
                  <a:lnTo>
                    <a:pt x="1499082" y="1707375"/>
                  </a:lnTo>
                  <a:lnTo>
                    <a:pt x="1528508" y="1734223"/>
                  </a:lnTo>
                  <a:lnTo>
                    <a:pt x="1559687" y="1750606"/>
                  </a:lnTo>
                  <a:lnTo>
                    <a:pt x="1591513" y="1757540"/>
                  </a:lnTo>
                  <a:lnTo>
                    <a:pt x="1622856" y="1756016"/>
                  </a:lnTo>
                  <a:lnTo>
                    <a:pt x="1679600" y="1731670"/>
                  </a:lnTo>
                  <a:lnTo>
                    <a:pt x="1713014" y="1696669"/>
                  </a:lnTo>
                  <a:lnTo>
                    <a:pt x="1733105" y="1657007"/>
                  </a:lnTo>
                  <a:lnTo>
                    <a:pt x="1738020" y="1625981"/>
                  </a:lnTo>
                  <a:close/>
                </a:path>
              </a:pathLst>
            </a:custGeom>
            <a:solidFill>
              <a:srgbClr val="0E4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767059" y="990600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39" y="0"/>
                </a:lnTo>
              </a:path>
            </a:pathLst>
          </a:custGeom>
          <a:ln w="76199">
            <a:solidFill>
              <a:srgbClr val="0E4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820529" y="3199068"/>
            <a:ext cx="2889250" cy="1751330"/>
          </a:xfrm>
          <a:custGeom>
            <a:avLst/>
            <a:gdLst/>
            <a:ahLst/>
            <a:cxnLst/>
            <a:rect l="l" t="t" r="r" b="b"/>
            <a:pathLst>
              <a:path w="2889250" h="1751329">
                <a:moveTo>
                  <a:pt x="2888805" y="1520024"/>
                </a:moveTo>
                <a:lnTo>
                  <a:pt x="2888386" y="1517484"/>
                </a:lnTo>
                <a:lnTo>
                  <a:pt x="2887548" y="1516214"/>
                </a:lnTo>
                <a:lnTo>
                  <a:pt x="2886633" y="1514944"/>
                </a:lnTo>
                <a:lnTo>
                  <a:pt x="2885249" y="1512404"/>
                </a:lnTo>
                <a:lnTo>
                  <a:pt x="2805379" y="1431963"/>
                </a:lnTo>
                <a:lnTo>
                  <a:pt x="2805379" y="1506054"/>
                </a:lnTo>
                <a:lnTo>
                  <a:pt x="2787485" y="1516214"/>
                </a:lnTo>
                <a:lnTo>
                  <a:pt x="2750464" y="1533994"/>
                </a:lnTo>
                <a:lnTo>
                  <a:pt x="2691688" y="1558124"/>
                </a:lnTo>
                <a:lnTo>
                  <a:pt x="2628862" y="1578444"/>
                </a:lnTo>
                <a:lnTo>
                  <a:pt x="2606954" y="1583524"/>
                </a:lnTo>
                <a:lnTo>
                  <a:pt x="2584589" y="1589874"/>
                </a:lnTo>
                <a:lnTo>
                  <a:pt x="2465159" y="1610194"/>
                </a:lnTo>
                <a:lnTo>
                  <a:pt x="2388273" y="1617814"/>
                </a:lnTo>
                <a:lnTo>
                  <a:pt x="2349258" y="1620354"/>
                </a:lnTo>
                <a:lnTo>
                  <a:pt x="2269985" y="1622894"/>
                </a:lnTo>
                <a:lnTo>
                  <a:pt x="2229751" y="1622894"/>
                </a:lnTo>
                <a:lnTo>
                  <a:pt x="2106942" y="1619084"/>
                </a:lnTo>
                <a:lnTo>
                  <a:pt x="2023275" y="1614004"/>
                </a:lnTo>
                <a:lnTo>
                  <a:pt x="1980946" y="1611464"/>
                </a:lnTo>
                <a:lnTo>
                  <a:pt x="1938210" y="1607654"/>
                </a:lnTo>
                <a:lnTo>
                  <a:pt x="1895170" y="1605114"/>
                </a:lnTo>
                <a:lnTo>
                  <a:pt x="1677390" y="1586064"/>
                </a:lnTo>
                <a:lnTo>
                  <a:pt x="1633550" y="1583524"/>
                </a:lnTo>
                <a:lnTo>
                  <a:pt x="1589570" y="1579714"/>
                </a:lnTo>
                <a:lnTo>
                  <a:pt x="1501482" y="1574634"/>
                </a:lnTo>
                <a:lnTo>
                  <a:pt x="1413332" y="1572094"/>
                </a:lnTo>
                <a:lnTo>
                  <a:pt x="1281493" y="1572094"/>
                </a:lnTo>
                <a:lnTo>
                  <a:pt x="1237665" y="1573364"/>
                </a:lnTo>
                <a:lnTo>
                  <a:pt x="1193977" y="1575904"/>
                </a:lnTo>
                <a:lnTo>
                  <a:pt x="1150454" y="1579714"/>
                </a:lnTo>
                <a:lnTo>
                  <a:pt x="1107135" y="1584794"/>
                </a:lnTo>
                <a:lnTo>
                  <a:pt x="1080135" y="1587334"/>
                </a:lnTo>
                <a:lnTo>
                  <a:pt x="1053515" y="1591144"/>
                </a:lnTo>
                <a:lnTo>
                  <a:pt x="1027264" y="1596224"/>
                </a:lnTo>
                <a:lnTo>
                  <a:pt x="1001356" y="1600034"/>
                </a:lnTo>
                <a:lnTo>
                  <a:pt x="975728" y="1605114"/>
                </a:lnTo>
                <a:lnTo>
                  <a:pt x="950442" y="1611464"/>
                </a:lnTo>
                <a:lnTo>
                  <a:pt x="925474" y="1616544"/>
                </a:lnTo>
                <a:lnTo>
                  <a:pt x="900811" y="1622894"/>
                </a:lnTo>
                <a:lnTo>
                  <a:pt x="876376" y="1630514"/>
                </a:lnTo>
                <a:lnTo>
                  <a:pt x="852246" y="1636864"/>
                </a:lnTo>
                <a:lnTo>
                  <a:pt x="828382" y="1645754"/>
                </a:lnTo>
                <a:lnTo>
                  <a:pt x="804799" y="1653374"/>
                </a:lnTo>
                <a:lnTo>
                  <a:pt x="735304" y="1680044"/>
                </a:lnTo>
                <a:lnTo>
                  <a:pt x="712597" y="1690204"/>
                </a:lnTo>
                <a:lnTo>
                  <a:pt x="81635" y="850734"/>
                </a:lnTo>
                <a:lnTo>
                  <a:pt x="103124" y="841844"/>
                </a:lnTo>
                <a:lnTo>
                  <a:pt x="168668" y="818984"/>
                </a:lnTo>
                <a:lnTo>
                  <a:pt x="235927" y="799934"/>
                </a:lnTo>
                <a:lnTo>
                  <a:pt x="305244" y="784694"/>
                </a:lnTo>
                <a:lnTo>
                  <a:pt x="376961" y="773264"/>
                </a:lnTo>
                <a:lnTo>
                  <a:pt x="489432" y="761834"/>
                </a:lnTo>
                <a:lnTo>
                  <a:pt x="604062" y="758024"/>
                </a:lnTo>
                <a:lnTo>
                  <a:pt x="642366" y="758024"/>
                </a:lnTo>
                <a:lnTo>
                  <a:pt x="680821" y="759294"/>
                </a:lnTo>
                <a:lnTo>
                  <a:pt x="719404" y="759294"/>
                </a:lnTo>
                <a:lnTo>
                  <a:pt x="758139" y="761834"/>
                </a:lnTo>
                <a:lnTo>
                  <a:pt x="797013" y="763104"/>
                </a:lnTo>
                <a:lnTo>
                  <a:pt x="836066" y="765644"/>
                </a:lnTo>
                <a:lnTo>
                  <a:pt x="875309" y="769454"/>
                </a:lnTo>
                <a:lnTo>
                  <a:pt x="914768" y="771994"/>
                </a:lnTo>
                <a:lnTo>
                  <a:pt x="954405" y="775804"/>
                </a:lnTo>
                <a:lnTo>
                  <a:pt x="969086" y="776744"/>
                </a:lnTo>
                <a:lnTo>
                  <a:pt x="1001153" y="839127"/>
                </a:lnTo>
                <a:lnTo>
                  <a:pt x="992784" y="838276"/>
                </a:lnTo>
                <a:lnTo>
                  <a:pt x="967524" y="835736"/>
                </a:lnTo>
                <a:lnTo>
                  <a:pt x="782154" y="823036"/>
                </a:lnTo>
                <a:lnTo>
                  <a:pt x="709930" y="820496"/>
                </a:lnTo>
                <a:lnTo>
                  <a:pt x="603770" y="820496"/>
                </a:lnTo>
                <a:lnTo>
                  <a:pt x="534403" y="823036"/>
                </a:lnTo>
                <a:lnTo>
                  <a:pt x="500189" y="826846"/>
                </a:lnTo>
                <a:lnTo>
                  <a:pt x="466344" y="829386"/>
                </a:lnTo>
                <a:lnTo>
                  <a:pt x="368846" y="844626"/>
                </a:lnTo>
                <a:lnTo>
                  <a:pt x="337464" y="852246"/>
                </a:lnTo>
                <a:lnTo>
                  <a:pt x="321970" y="854786"/>
                </a:lnTo>
                <a:lnTo>
                  <a:pt x="306590" y="858596"/>
                </a:lnTo>
                <a:lnTo>
                  <a:pt x="291287" y="863676"/>
                </a:lnTo>
                <a:lnTo>
                  <a:pt x="276098" y="867486"/>
                </a:lnTo>
                <a:lnTo>
                  <a:pt x="261010" y="872566"/>
                </a:lnTo>
                <a:lnTo>
                  <a:pt x="244589" y="877646"/>
                </a:lnTo>
                <a:lnTo>
                  <a:pt x="243395" y="877646"/>
                </a:lnTo>
                <a:lnTo>
                  <a:pt x="242455" y="878916"/>
                </a:lnTo>
                <a:lnTo>
                  <a:pt x="241477" y="878916"/>
                </a:lnTo>
                <a:lnTo>
                  <a:pt x="240779" y="880186"/>
                </a:lnTo>
                <a:lnTo>
                  <a:pt x="239864" y="881456"/>
                </a:lnTo>
                <a:lnTo>
                  <a:pt x="239915" y="883996"/>
                </a:lnTo>
                <a:lnTo>
                  <a:pt x="240309" y="885266"/>
                </a:lnTo>
                <a:lnTo>
                  <a:pt x="241033" y="886536"/>
                </a:lnTo>
                <a:lnTo>
                  <a:pt x="755218" y="1558366"/>
                </a:lnTo>
                <a:lnTo>
                  <a:pt x="756043" y="1558366"/>
                </a:lnTo>
                <a:lnTo>
                  <a:pt x="756945" y="1559636"/>
                </a:lnTo>
                <a:lnTo>
                  <a:pt x="758888" y="1560906"/>
                </a:lnTo>
                <a:lnTo>
                  <a:pt x="760044" y="1560906"/>
                </a:lnTo>
                <a:lnTo>
                  <a:pt x="761174" y="1562176"/>
                </a:lnTo>
                <a:lnTo>
                  <a:pt x="762444" y="1562176"/>
                </a:lnTo>
                <a:lnTo>
                  <a:pt x="763752" y="1563446"/>
                </a:lnTo>
                <a:lnTo>
                  <a:pt x="766445" y="1563446"/>
                </a:lnTo>
                <a:lnTo>
                  <a:pt x="767867" y="1564716"/>
                </a:lnTo>
                <a:lnTo>
                  <a:pt x="772350" y="1564716"/>
                </a:lnTo>
                <a:lnTo>
                  <a:pt x="773480" y="1565986"/>
                </a:lnTo>
                <a:lnTo>
                  <a:pt x="779843" y="1565986"/>
                </a:lnTo>
                <a:lnTo>
                  <a:pt x="780846" y="1564716"/>
                </a:lnTo>
                <a:lnTo>
                  <a:pt x="785418" y="1564716"/>
                </a:lnTo>
                <a:lnTo>
                  <a:pt x="801103" y="1559636"/>
                </a:lnTo>
                <a:lnTo>
                  <a:pt x="886307" y="1539316"/>
                </a:lnTo>
                <a:lnTo>
                  <a:pt x="913536" y="1532966"/>
                </a:lnTo>
                <a:lnTo>
                  <a:pt x="946632" y="1527886"/>
                </a:lnTo>
                <a:lnTo>
                  <a:pt x="963396" y="1524076"/>
                </a:lnTo>
                <a:lnTo>
                  <a:pt x="1014615" y="1516456"/>
                </a:lnTo>
                <a:lnTo>
                  <a:pt x="1032014" y="1515186"/>
                </a:lnTo>
                <a:lnTo>
                  <a:pt x="1049578" y="1512646"/>
                </a:lnTo>
                <a:lnTo>
                  <a:pt x="1096949" y="1507566"/>
                </a:lnTo>
                <a:lnTo>
                  <a:pt x="1144257" y="1503756"/>
                </a:lnTo>
                <a:lnTo>
                  <a:pt x="1191514" y="1501216"/>
                </a:lnTo>
                <a:lnTo>
                  <a:pt x="1285633" y="1498676"/>
                </a:lnTo>
                <a:lnTo>
                  <a:pt x="1379321" y="1498676"/>
                </a:lnTo>
                <a:lnTo>
                  <a:pt x="1426032" y="1501216"/>
                </a:lnTo>
                <a:lnTo>
                  <a:pt x="1472539" y="1502486"/>
                </a:lnTo>
                <a:lnTo>
                  <a:pt x="1565236" y="1507566"/>
                </a:lnTo>
                <a:lnTo>
                  <a:pt x="1611401" y="1511376"/>
                </a:lnTo>
                <a:lnTo>
                  <a:pt x="1657350" y="1513916"/>
                </a:lnTo>
                <a:lnTo>
                  <a:pt x="1875650" y="1532966"/>
                </a:lnTo>
                <a:lnTo>
                  <a:pt x="1915896" y="1535506"/>
                </a:lnTo>
                <a:lnTo>
                  <a:pt x="1955787" y="1539316"/>
                </a:lnTo>
                <a:lnTo>
                  <a:pt x="2073059" y="1546936"/>
                </a:lnTo>
                <a:lnTo>
                  <a:pt x="2149094" y="1549476"/>
                </a:lnTo>
                <a:lnTo>
                  <a:pt x="2259533" y="1549476"/>
                </a:lnTo>
                <a:lnTo>
                  <a:pt x="2330399" y="1546936"/>
                </a:lnTo>
                <a:lnTo>
                  <a:pt x="2398992" y="1539316"/>
                </a:lnTo>
                <a:lnTo>
                  <a:pt x="2415756" y="1538046"/>
                </a:lnTo>
                <a:lnTo>
                  <a:pt x="2464397" y="1530426"/>
                </a:lnTo>
                <a:lnTo>
                  <a:pt x="2469616" y="1529156"/>
                </a:lnTo>
                <a:lnTo>
                  <a:pt x="2480043" y="1526616"/>
                </a:lnTo>
                <a:lnTo>
                  <a:pt x="2495423" y="1524076"/>
                </a:lnTo>
                <a:lnTo>
                  <a:pt x="2554465" y="1508836"/>
                </a:lnTo>
                <a:lnTo>
                  <a:pt x="2568638" y="1503756"/>
                </a:lnTo>
                <a:lnTo>
                  <a:pt x="2582583" y="1499946"/>
                </a:lnTo>
                <a:lnTo>
                  <a:pt x="2623147" y="1484706"/>
                </a:lnTo>
                <a:lnTo>
                  <a:pt x="2637574" y="1478356"/>
                </a:lnTo>
                <a:lnTo>
                  <a:pt x="2638602" y="1478356"/>
                </a:lnTo>
                <a:lnTo>
                  <a:pt x="2640114" y="1475816"/>
                </a:lnTo>
                <a:lnTo>
                  <a:pt x="2640584" y="1475816"/>
                </a:lnTo>
                <a:lnTo>
                  <a:pt x="2640965" y="1473276"/>
                </a:lnTo>
                <a:lnTo>
                  <a:pt x="2640863" y="1472006"/>
                </a:lnTo>
                <a:lnTo>
                  <a:pt x="2640495" y="1472006"/>
                </a:lnTo>
                <a:lnTo>
                  <a:pt x="2640076" y="1470736"/>
                </a:lnTo>
                <a:lnTo>
                  <a:pt x="2639390" y="1469466"/>
                </a:lnTo>
                <a:lnTo>
                  <a:pt x="2598547" y="1427416"/>
                </a:lnTo>
                <a:lnTo>
                  <a:pt x="2598547" y="1465656"/>
                </a:lnTo>
                <a:lnTo>
                  <a:pt x="2586329" y="1470736"/>
                </a:lnTo>
                <a:lnTo>
                  <a:pt x="2573947" y="1474546"/>
                </a:lnTo>
                <a:lnTo>
                  <a:pt x="2561412" y="1479626"/>
                </a:lnTo>
                <a:lnTo>
                  <a:pt x="2548699" y="1483436"/>
                </a:lnTo>
                <a:lnTo>
                  <a:pt x="2535783" y="1488516"/>
                </a:lnTo>
                <a:lnTo>
                  <a:pt x="2509431" y="1496136"/>
                </a:lnTo>
                <a:lnTo>
                  <a:pt x="2495969" y="1498676"/>
                </a:lnTo>
                <a:lnTo>
                  <a:pt x="2482278" y="1502486"/>
                </a:lnTo>
                <a:lnTo>
                  <a:pt x="2468384" y="1505026"/>
                </a:lnTo>
                <a:lnTo>
                  <a:pt x="2454287" y="1508836"/>
                </a:lnTo>
                <a:lnTo>
                  <a:pt x="2410612" y="1516456"/>
                </a:lnTo>
                <a:lnTo>
                  <a:pt x="2395588" y="1517726"/>
                </a:lnTo>
                <a:lnTo>
                  <a:pt x="2380323" y="1520266"/>
                </a:lnTo>
                <a:lnTo>
                  <a:pt x="2359990" y="1522806"/>
                </a:lnTo>
                <a:lnTo>
                  <a:pt x="2254593" y="1529156"/>
                </a:lnTo>
                <a:lnTo>
                  <a:pt x="2143391" y="1529156"/>
                </a:lnTo>
                <a:lnTo>
                  <a:pt x="2120531" y="1527886"/>
                </a:lnTo>
                <a:lnTo>
                  <a:pt x="2097455" y="1527886"/>
                </a:lnTo>
                <a:lnTo>
                  <a:pt x="2027174" y="1524076"/>
                </a:lnTo>
                <a:lnTo>
                  <a:pt x="2025662" y="1521536"/>
                </a:lnTo>
                <a:lnTo>
                  <a:pt x="1987880" y="1457833"/>
                </a:lnTo>
                <a:lnTo>
                  <a:pt x="1987880" y="1521536"/>
                </a:lnTo>
                <a:lnTo>
                  <a:pt x="1963699" y="1518996"/>
                </a:lnTo>
                <a:lnTo>
                  <a:pt x="1951545" y="1518996"/>
                </a:lnTo>
                <a:lnTo>
                  <a:pt x="1914867" y="1515186"/>
                </a:lnTo>
                <a:lnTo>
                  <a:pt x="1890242" y="1513916"/>
                </a:lnTo>
                <a:lnTo>
                  <a:pt x="1877847" y="1512646"/>
                </a:lnTo>
                <a:lnTo>
                  <a:pt x="1852980" y="1511376"/>
                </a:lnTo>
                <a:lnTo>
                  <a:pt x="1713039" y="1498676"/>
                </a:lnTo>
                <a:lnTo>
                  <a:pt x="1661299" y="1494866"/>
                </a:lnTo>
                <a:lnTo>
                  <a:pt x="1635328" y="1492326"/>
                </a:lnTo>
                <a:lnTo>
                  <a:pt x="1609305" y="1491056"/>
                </a:lnTo>
                <a:lnTo>
                  <a:pt x="1583232" y="1488516"/>
                </a:lnTo>
                <a:lnTo>
                  <a:pt x="1530870" y="1485976"/>
                </a:lnTo>
                <a:lnTo>
                  <a:pt x="1504607" y="1483436"/>
                </a:lnTo>
                <a:lnTo>
                  <a:pt x="1451952" y="1480896"/>
                </a:lnTo>
                <a:lnTo>
                  <a:pt x="1425549" y="1480896"/>
                </a:lnTo>
                <a:lnTo>
                  <a:pt x="1372603" y="1478356"/>
                </a:lnTo>
                <a:lnTo>
                  <a:pt x="1333842" y="1416913"/>
                </a:lnTo>
                <a:lnTo>
                  <a:pt x="1333842" y="1478356"/>
                </a:lnTo>
                <a:lnTo>
                  <a:pt x="1240637" y="1478356"/>
                </a:lnTo>
                <a:lnTo>
                  <a:pt x="1221930" y="1479626"/>
                </a:lnTo>
                <a:lnTo>
                  <a:pt x="1203185" y="1479626"/>
                </a:lnTo>
                <a:lnTo>
                  <a:pt x="1184427" y="1480896"/>
                </a:lnTo>
                <a:lnTo>
                  <a:pt x="1165631" y="1480896"/>
                </a:lnTo>
                <a:lnTo>
                  <a:pt x="1109103" y="1484706"/>
                </a:lnTo>
                <a:lnTo>
                  <a:pt x="1090180" y="1487246"/>
                </a:lnTo>
                <a:lnTo>
                  <a:pt x="1052309" y="1489786"/>
                </a:lnTo>
                <a:lnTo>
                  <a:pt x="1033335" y="1492326"/>
                </a:lnTo>
                <a:lnTo>
                  <a:pt x="1016647" y="1494866"/>
                </a:lnTo>
                <a:lnTo>
                  <a:pt x="1000112" y="1496136"/>
                </a:lnTo>
                <a:lnTo>
                  <a:pt x="903833" y="1511376"/>
                </a:lnTo>
                <a:lnTo>
                  <a:pt x="888212" y="1515186"/>
                </a:lnTo>
                <a:lnTo>
                  <a:pt x="872705" y="1517726"/>
                </a:lnTo>
                <a:lnTo>
                  <a:pt x="857313" y="1521536"/>
                </a:lnTo>
                <a:lnTo>
                  <a:pt x="842022" y="1524076"/>
                </a:lnTo>
                <a:lnTo>
                  <a:pt x="781710" y="1539316"/>
                </a:lnTo>
                <a:lnTo>
                  <a:pt x="712190" y="1449146"/>
                </a:lnTo>
                <a:lnTo>
                  <a:pt x="793305" y="1428826"/>
                </a:lnTo>
                <a:lnTo>
                  <a:pt x="1234427" y="1318336"/>
                </a:lnTo>
                <a:lnTo>
                  <a:pt x="1333842" y="1478356"/>
                </a:lnTo>
                <a:lnTo>
                  <a:pt x="1333842" y="1416913"/>
                </a:lnTo>
                <a:lnTo>
                  <a:pt x="1271676" y="1318336"/>
                </a:lnTo>
                <a:lnTo>
                  <a:pt x="1221435" y="1238681"/>
                </a:lnTo>
                <a:lnTo>
                  <a:pt x="1221435" y="1298016"/>
                </a:lnTo>
                <a:lnTo>
                  <a:pt x="696277" y="1428826"/>
                </a:lnTo>
                <a:lnTo>
                  <a:pt x="527088" y="1209116"/>
                </a:lnTo>
                <a:lnTo>
                  <a:pt x="556361" y="1201496"/>
                </a:lnTo>
                <a:lnTo>
                  <a:pt x="571131" y="1198956"/>
                </a:lnTo>
                <a:lnTo>
                  <a:pt x="600875" y="1191336"/>
                </a:lnTo>
                <a:lnTo>
                  <a:pt x="615924" y="1188796"/>
                </a:lnTo>
                <a:lnTo>
                  <a:pt x="723900" y="1171016"/>
                </a:lnTo>
                <a:lnTo>
                  <a:pt x="739825" y="1169746"/>
                </a:lnTo>
                <a:lnTo>
                  <a:pt x="755916" y="1167206"/>
                </a:lnTo>
                <a:lnTo>
                  <a:pt x="772160" y="1165936"/>
                </a:lnTo>
                <a:lnTo>
                  <a:pt x="794969" y="1163396"/>
                </a:lnTo>
                <a:lnTo>
                  <a:pt x="817740" y="1162126"/>
                </a:lnTo>
                <a:lnTo>
                  <a:pt x="840498" y="1159586"/>
                </a:lnTo>
                <a:lnTo>
                  <a:pt x="885926" y="1157046"/>
                </a:lnTo>
                <a:lnTo>
                  <a:pt x="908596" y="1157046"/>
                </a:lnTo>
                <a:lnTo>
                  <a:pt x="931227" y="1155776"/>
                </a:lnTo>
                <a:lnTo>
                  <a:pt x="953833" y="1155776"/>
                </a:lnTo>
                <a:lnTo>
                  <a:pt x="976388" y="1154506"/>
                </a:lnTo>
                <a:lnTo>
                  <a:pt x="1043927" y="1154506"/>
                </a:lnTo>
                <a:lnTo>
                  <a:pt x="1066342" y="1155776"/>
                </a:lnTo>
                <a:lnTo>
                  <a:pt x="1088758" y="1155776"/>
                </a:lnTo>
                <a:lnTo>
                  <a:pt x="1111148" y="1157046"/>
                </a:lnTo>
                <a:lnTo>
                  <a:pt x="1133513" y="1157046"/>
                </a:lnTo>
                <a:lnTo>
                  <a:pt x="1221435" y="1298016"/>
                </a:lnTo>
                <a:lnTo>
                  <a:pt x="1221435" y="1238681"/>
                </a:lnTo>
                <a:lnTo>
                  <a:pt x="1171549" y="1159586"/>
                </a:lnTo>
                <a:lnTo>
                  <a:pt x="1191945" y="1159586"/>
                </a:lnTo>
                <a:lnTo>
                  <a:pt x="1293329" y="1165936"/>
                </a:lnTo>
                <a:lnTo>
                  <a:pt x="1313522" y="1168476"/>
                </a:lnTo>
                <a:lnTo>
                  <a:pt x="1373873" y="1172286"/>
                </a:lnTo>
                <a:lnTo>
                  <a:pt x="1393913" y="1174826"/>
                </a:lnTo>
                <a:lnTo>
                  <a:pt x="1453781" y="1179906"/>
                </a:lnTo>
                <a:lnTo>
                  <a:pt x="1493456" y="1182446"/>
                </a:lnTo>
                <a:lnTo>
                  <a:pt x="1612125" y="1193876"/>
                </a:lnTo>
                <a:lnTo>
                  <a:pt x="1802549" y="1206576"/>
                </a:lnTo>
                <a:lnTo>
                  <a:pt x="1987880" y="1521536"/>
                </a:lnTo>
                <a:lnTo>
                  <a:pt x="1987880" y="1457833"/>
                </a:lnTo>
                <a:lnTo>
                  <a:pt x="1839645" y="1207846"/>
                </a:lnTo>
                <a:lnTo>
                  <a:pt x="1977796" y="1207846"/>
                </a:lnTo>
                <a:lnTo>
                  <a:pt x="1992680" y="1206576"/>
                </a:lnTo>
                <a:lnTo>
                  <a:pt x="2007463" y="1206576"/>
                </a:lnTo>
                <a:lnTo>
                  <a:pt x="2094839" y="1198956"/>
                </a:lnTo>
                <a:lnTo>
                  <a:pt x="2109597" y="1196416"/>
                </a:lnTo>
                <a:lnTo>
                  <a:pt x="2124125" y="1195146"/>
                </a:lnTo>
                <a:lnTo>
                  <a:pt x="2159533" y="1188796"/>
                </a:lnTo>
                <a:lnTo>
                  <a:pt x="2180183" y="1184986"/>
                </a:lnTo>
                <a:lnTo>
                  <a:pt x="2193696" y="1181176"/>
                </a:lnTo>
                <a:lnTo>
                  <a:pt x="2207006" y="1178636"/>
                </a:lnTo>
                <a:lnTo>
                  <a:pt x="2220125" y="1174826"/>
                </a:lnTo>
                <a:lnTo>
                  <a:pt x="2233066" y="1172286"/>
                </a:lnTo>
                <a:lnTo>
                  <a:pt x="2283104" y="1157046"/>
                </a:lnTo>
                <a:lnTo>
                  <a:pt x="2295182" y="1151966"/>
                </a:lnTo>
                <a:lnTo>
                  <a:pt x="2598547" y="1465656"/>
                </a:lnTo>
                <a:lnTo>
                  <a:pt x="2598547" y="1427416"/>
                </a:lnTo>
                <a:lnTo>
                  <a:pt x="2331021" y="1151966"/>
                </a:lnTo>
                <a:lnTo>
                  <a:pt x="2276449" y="1095781"/>
                </a:lnTo>
                <a:lnTo>
                  <a:pt x="2276449" y="1132916"/>
                </a:lnTo>
                <a:lnTo>
                  <a:pt x="2264435" y="1136726"/>
                </a:lnTo>
                <a:lnTo>
                  <a:pt x="2252268" y="1141806"/>
                </a:lnTo>
                <a:lnTo>
                  <a:pt x="2201888" y="1157046"/>
                </a:lnTo>
                <a:lnTo>
                  <a:pt x="2188870" y="1159586"/>
                </a:lnTo>
                <a:lnTo>
                  <a:pt x="2175649" y="1163396"/>
                </a:lnTo>
                <a:lnTo>
                  <a:pt x="2092045" y="1178636"/>
                </a:lnTo>
                <a:lnTo>
                  <a:pt x="1992236" y="1187526"/>
                </a:lnTo>
                <a:lnTo>
                  <a:pt x="1977847" y="1187526"/>
                </a:lnTo>
                <a:lnTo>
                  <a:pt x="1963356" y="1188796"/>
                </a:lnTo>
                <a:lnTo>
                  <a:pt x="1828304" y="1188796"/>
                </a:lnTo>
                <a:lnTo>
                  <a:pt x="1826793" y="1186256"/>
                </a:lnTo>
                <a:lnTo>
                  <a:pt x="1791296" y="1126159"/>
                </a:lnTo>
                <a:lnTo>
                  <a:pt x="1791296" y="1186256"/>
                </a:lnTo>
                <a:lnTo>
                  <a:pt x="1773224" y="1186256"/>
                </a:lnTo>
                <a:lnTo>
                  <a:pt x="1606080" y="1174826"/>
                </a:lnTo>
                <a:lnTo>
                  <a:pt x="1567916" y="1171016"/>
                </a:lnTo>
                <a:lnTo>
                  <a:pt x="1510017" y="1165936"/>
                </a:lnTo>
                <a:lnTo>
                  <a:pt x="1490573" y="1164666"/>
                </a:lnTo>
                <a:lnTo>
                  <a:pt x="1432293" y="1159586"/>
                </a:lnTo>
                <a:lnTo>
                  <a:pt x="1373759" y="1154506"/>
                </a:lnTo>
                <a:lnTo>
                  <a:pt x="1373314" y="1150696"/>
                </a:lnTo>
                <a:lnTo>
                  <a:pt x="1342644" y="886777"/>
                </a:lnTo>
                <a:lnTo>
                  <a:pt x="1343710" y="885367"/>
                </a:lnTo>
                <a:lnTo>
                  <a:pt x="1359712" y="886536"/>
                </a:lnTo>
                <a:lnTo>
                  <a:pt x="1376959" y="886536"/>
                </a:lnTo>
                <a:lnTo>
                  <a:pt x="1428737" y="890346"/>
                </a:lnTo>
                <a:lnTo>
                  <a:pt x="1445996" y="890346"/>
                </a:lnTo>
                <a:lnTo>
                  <a:pt x="1463255" y="891616"/>
                </a:lnTo>
                <a:lnTo>
                  <a:pt x="1480515" y="891616"/>
                </a:lnTo>
                <a:lnTo>
                  <a:pt x="1497799" y="892886"/>
                </a:lnTo>
                <a:lnTo>
                  <a:pt x="1618513" y="892886"/>
                </a:lnTo>
                <a:lnTo>
                  <a:pt x="1791296" y="1186256"/>
                </a:lnTo>
                <a:lnTo>
                  <a:pt x="1791296" y="1126159"/>
                </a:lnTo>
                <a:lnTo>
                  <a:pt x="1652790" y="891616"/>
                </a:lnTo>
                <a:lnTo>
                  <a:pt x="1677225" y="891616"/>
                </a:lnTo>
                <a:lnTo>
                  <a:pt x="1685366" y="890346"/>
                </a:lnTo>
                <a:lnTo>
                  <a:pt x="1701622" y="890346"/>
                </a:lnTo>
                <a:lnTo>
                  <a:pt x="1709750" y="889076"/>
                </a:lnTo>
                <a:lnTo>
                  <a:pt x="1717890" y="889076"/>
                </a:lnTo>
                <a:lnTo>
                  <a:pt x="1725993" y="887806"/>
                </a:lnTo>
                <a:lnTo>
                  <a:pt x="1742198" y="887806"/>
                </a:lnTo>
                <a:lnTo>
                  <a:pt x="1758391" y="886536"/>
                </a:lnTo>
                <a:lnTo>
                  <a:pt x="1766468" y="885266"/>
                </a:lnTo>
                <a:lnTo>
                  <a:pt x="1774545" y="883996"/>
                </a:lnTo>
                <a:lnTo>
                  <a:pt x="1797418" y="882726"/>
                </a:lnTo>
                <a:lnTo>
                  <a:pt x="1812036" y="880186"/>
                </a:lnTo>
                <a:lnTo>
                  <a:pt x="1840776" y="877646"/>
                </a:lnTo>
                <a:lnTo>
                  <a:pt x="1854860" y="875106"/>
                </a:lnTo>
                <a:lnTo>
                  <a:pt x="1868779" y="873836"/>
                </a:lnTo>
                <a:lnTo>
                  <a:pt x="1987575" y="850976"/>
                </a:lnTo>
                <a:lnTo>
                  <a:pt x="2000110" y="847166"/>
                </a:lnTo>
                <a:lnTo>
                  <a:pt x="2276449" y="1132916"/>
                </a:lnTo>
                <a:lnTo>
                  <a:pt x="2276449" y="1095781"/>
                </a:lnTo>
                <a:lnTo>
                  <a:pt x="2034997" y="847166"/>
                </a:lnTo>
                <a:lnTo>
                  <a:pt x="2021420" y="833196"/>
                </a:lnTo>
                <a:lnTo>
                  <a:pt x="2019998" y="831926"/>
                </a:lnTo>
                <a:lnTo>
                  <a:pt x="2019134" y="831926"/>
                </a:lnTo>
                <a:lnTo>
                  <a:pt x="2017280" y="830656"/>
                </a:lnTo>
                <a:lnTo>
                  <a:pt x="2015096" y="829386"/>
                </a:lnTo>
                <a:lnTo>
                  <a:pt x="2013889" y="829386"/>
                </a:lnTo>
                <a:lnTo>
                  <a:pt x="2011387" y="828116"/>
                </a:lnTo>
                <a:lnTo>
                  <a:pt x="2008619" y="828116"/>
                </a:lnTo>
                <a:lnTo>
                  <a:pt x="2007641" y="826846"/>
                </a:lnTo>
                <a:lnTo>
                  <a:pt x="1994573" y="826846"/>
                </a:lnTo>
                <a:lnTo>
                  <a:pt x="1980641" y="830656"/>
                </a:lnTo>
                <a:lnTo>
                  <a:pt x="1967445" y="834466"/>
                </a:lnTo>
                <a:lnTo>
                  <a:pt x="1940674" y="839546"/>
                </a:lnTo>
                <a:lnTo>
                  <a:pt x="1927047" y="843356"/>
                </a:lnTo>
                <a:lnTo>
                  <a:pt x="1856663" y="856056"/>
                </a:lnTo>
                <a:lnTo>
                  <a:pt x="1842084" y="857326"/>
                </a:lnTo>
                <a:lnTo>
                  <a:pt x="1827326" y="859866"/>
                </a:lnTo>
                <a:lnTo>
                  <a:pt x="1812391" y="861136"/>
                </a:lnTo>
                <a:lnTo>
                  <a:pt x="1797253" y="863676"/>
                </a:lnTo>
                <a:lnTo>
                  <a:pt x="1724164" y="870026"/>
                </a:lnTo>
                <a:lnTo>
                  <a:pt x="1681759" y="872566"/>
                </a:lnTo>
                <a:lnTo>
                  <a:pt x="1596529" y="875106"/>
                </a:lnTo>
                <a:lnTo>
                  <a:pt x="1510715" y="875106"/>
                </a:lnTo>
                <a:lnTo>
                  <a:pt x="1424711" y="872566"/>
                </a:lnTo>
                <a:lnTo>
                  <a:pt x="1356423" y="868540"/>
                </a:lnTo>
                <a:lnTo>
                  <a:pt x="1361109" y="862330"/>
                </a:lnTo>
                <a:lnTo>
                  <a:pt x="1387576" y="810831"/>
                </a:lnTo>
                <a:lnTo>
                  <a:pt x="1396187" y="811364"/>
                </a:lnTo>
                <a:lnTo>
                  <a:pt x="1476070" y="813904"/>
                </a:lnTo>
                <a:lnTo>
                  <a:pt x="1594434" y="813904"/>
                </a:lnTo>
                <a:lnTo>
                  <a:pt x="1633308" y="811364"/>
                </a:lnTo>
                <a:lnTo>
                  <a:pt x="1671866" y="810094"/>
                </a:lnTo>
                <a:lnTo>
                  <a:pt x="1710080" y="806284"/>
                </a:lnTo>
                <a:lnTo>
                  <a:pt x="1779524" y="798664"/>
                </a:lnTo>
                <a:lnTo>
                  <a:pt x="1866328" y="783424"/>
                </a:lnTo>
                <a:lnTo>
                  <a:pt x="1927263" y="768184"/>
                </a:lnTo>
                <a:lnTo>
                  <a:pt x="1946821" y="761834"/>
                </a:lnTo>
                <a:lnTo>
                  <a:pt x="1966036" y="756754"/>
                </a:lnTo>
                <a:lnTo>
                  <a:pt x="1984844" y="750404"/>
                </a:lnTo>
                <a:lnTo>
                  <a:pt x="2003323" y="742784"/>
                </a:lnTo>
                <a:lnTo>
                  <a:pt x="2021459" y="736434"/>
                </a:lnTo>
                <a:lnTo>
                  <a:pt x="2039264" y="728814"/>
                </a:lnTo>
                <a:lnTo>
                  <a:pt x="2805379" y="1506054"/>
                </a:lnTo>
                <a:lnTo>
                  <a:pt x="2805379" y="1431963"/>
                </a:lnTo>
                <a:lnTo>
                  <a:pt x="2107247" y="728814"/>
                </a:lnTo>
                <a:lnTo>
                  <a:pt x="2075726" y="697064"/>
                </a:lnTo>
                <a:lnTo>
                  <a:pt x="2074341" y="695794"/>
                </a:lnTo>
                <a:lnTo>
                  <a:pt x="2072563" y="694524"/>
                </a:lnTo>
                <a:lnTo>
                  <a:pt x="2068614" y="691984"/>
                </a:lnTo>
                <a:lnTo>
                  <a:pt x="2066353" y="690714"/>
                </a:lnTo>
                <a:lnTo>
                  <a:pt x="2061425" y="688174"/>
                </a:lnTo>
                <a:lnTo>
                  <a:pt x="2058771" y="688174"/>
                </a:lnTo>
                <a:lnTo>
                  <a:pt x="2053145" y="685634"/>
                </a:lnTo>
                <a:lnTo>
                  <a:pt x="2050199" y="685634"/>
                </a:lnTo>
                <a:lnTo>
                  <a:pt x="2047163" y="684364"/>
                </a:lnTo>
                <a:lnTo>
                  <a:pt x="2023973" y="684364"/>
                </a:lnTo>
                <a:lnTo>
                  <a:pt x="2020824" y="685634"/>
                </a:lnTo>
                <a:lnTo>
                  <a:pt x="2017979" y="685634"/>
                </a:lnTo>
                <a:lnTo>
                  <a:pt x="2016264" y="686904"/>
                </a:lnTo>
                <a:lnTo>
                  <a:pt x="1998192" y="694524"/>
                </a:lnTo>
                <a:lnTo>
                  <a:pt x="1979764" y="703414"/>
                </a:lnTo>
                <a:lnTo>
                  <a:pt x="1960981" y="711034"/>
                </a:lnTo>
                <a:lnTo>
                  <a:pt x="1922233" y="723734"/>
                </a:lnTo>
                <a:lnTo>
                  <a:pt x="1881873" y="736434"/>
                </a:lnTo>
                <a:lnTo>
                  <a:pt x="1861083" y="741514"/>
                </a:lnTo>
                <a:lnTo>
                  <a:pt x="1839810" y="747864"/>
                </a:lnTo>
                <a:lnTo>
                  <a:pt x="1818119" y="751674"/>
                </a:lnTo>
                <a:lnTo>
                  <a:pt x="1795983" y="756754"/>
                </a:lnTo>
                <a:lnTo>
                  <a:pt x="1750326" y="764374"/>
                </a:lnTo>
                <a:lnTo>
                  <a:pt x="1726768" y="766914"/>
                </a:lnTo>
                <a:lnTo>
                  <a:pt x="1702752" y="770724"/>
                </a:lnTo>
                <a:lnTo>
                  <a:pt x="1678266" y="773264"/>
                </a:lnTo>
                <a:lnTo>
                  <a:pt x="1642440" y="775804"/>
                </a:lnTo>
                <a:lnTo>
                  <a:pt x="1606334" y="777074"/>
                </a:lnTo>
                <a:lnTo>
                  <a:pt x="1569961" y="779614"/>
                </a:lnTo>
                <a:lnTo>
                  <a:pt x="1459039" y="779614"/>
                </a:lnTo>
                <a:lnTo>
                  <a:pt x="1404556" y="777786"/>
                </a:lnTo>
                <a:lnTo>
                  <a:pt x="1480731" y="629589"/>
                </a:lnTo>
                <a:lnTo>
                  <a:pt x="1490840" y="577265"/>
                </a:lnTo>
                <a:lnTo>
                  <a:pt x="1535112" y="348056"/>
                </a:lnTo>
                <a:lnTo>
                  <a:pt x="1531937" y="300824"/>
                </a:lnTo>
                <a:lnTo>
                  <a:pt x="1522679" y="255524"/>
                </a:lnTo>
                <a:lnTo>
                  <a:pt x="1507769" y="212572"/>
                </a:lnTo>
                <a:lnTo>
                  <a:pt x="1487601" y="172377"/>
                </a:lnTo>
                <a:lnTo>
                  <a:pt x="1462608" y="135356"/>
                </a:lnTo>
                <a:lnTo>
                  <a:pt x="1448066" y="118846"/>
                </a:lnTo>
                <a:lnTo>
                  <a:pt x="1433182" y="101930"/>
                </a:lnTo>
                <a:lnTo>
                  <a:pt x="1416304" y="87083"/>
                </a:lnTo>
                <a:lnTo>
                  <a:pt x="1416304" y="348056"/>
                </a:lnTo>
                <a:lnTo>
                  <a:pt x="1411655" y="394246"/>
                </a:lnTo>
                <a:lnTo>
                  <a:pt x="1398295" y="437261"/>
                </a:lnTo>
                <a:lnTo>
                  <a:pt x="1377162" y="476199"/>
                </a:lnTo>
                <a:lnTo>
                  <a:pt x="1349171" y="510120"/>
                </a:lnTo>
                <a:lnTo>
                  <a:pt x="1336001" y="520992"/>
                </a:lnTo>
                <a:lnTo>
                  <a:pt x="1336001" y="1150696"/>
                </a:lnTo>
                <a:lnTo>
                  <a:pt x="1308023" y="1149426"/>
                </a:lnTo>
                <a:lnTo>
                  <a:pt x="1279969" y="1146886"/>
                </a:lnTo>
                <a:lnTo>
                  <a:pt x="1251864" y="1145616"/>
                </a:lnTo>
                <a:lnTo>
                  <a:pt x="1223695" y="1143076"/>
                </a:lnTo>
                <a:lnTo>
                  <a:pt x="1110170" y="1137996"/>
                </a:lnTo>
                <a:lnTo>
                  <a:pt x="1081786" y="1136726"/>
                </a:lnTo>
                <a:lnTo>
                  <a:pt x="1053211" y="1136726"/>
                </a:lnTo>
                <a:lnTo>
                  <a:pt x="1024572" y="1135456"/>
                </a:lnTo>
                <a:lnTo>
                  <a:pt x="967092" y="1135456"/>
                </a:lnTo>
                <a:lnTo>
                  <a:pt x="938225" y="1136726"/>
                </a:lnTo>
                <a:lnTo>
                  <a:pt x="909307" y="1136726"/>
                </a:lnTo>
                <a:lnTo>
                  <a:pt x="880338" y="1137996"/>
                </a:lnTo>
                <a:lnTo>
                  <a:pt x="843267" y="1013675"/>
                </a:lnTo>
                <a:lnTo>
                  <a:pt x="843267" y="1140536"/>
                </a:lnTo>
                <a:lnTo>
                  <a:pt x="828967" y="1140536"/>
                </a:lnTo>
                <a:lnTo>
                  <a:pt x="807453" y="1143076"/>
                </a:lnTo>
                <a:lnTo>
                  <a:pt x="785863" y="1144346"/>
                </a:lnTo>
                <a:lnTo>
                  <a:pt x="740803" y="1149426"/>
                </a:lnTo>
                <a:lnTo>
                  <a:pt x="724712" y="1150696"/>
                </a:lnTo>
                <a:lnTo>
                  <a:pt x="708761" y="1153236"/>
                </a:lnTo>
                <a:lnTo>
                  <a:pt x="692950" y="1154506"/>
                </a:lnTo>
                <a:lnTo>
                  <a:pt x="585724" y="1172286"/>
                </a:lnTo>
                <a:lnTo>
                  <a:pt x="570826" y="1176096"/>
                </a:lnTo>
                <a:lnTo>
                  <a:pt x="555967" y="1178636"/>
                </a:lnTo>
                <a:lnTo>
                  <a:pt x="526516" y="1186256"/>
                </a:lnTo>
                <a:lnTo>
                  <a:pt x="511898" y="1188796"/>
                </a:lnTo>
                <a:lnTo>
                  <a:pt x="280987" y="889076"/>
                </a:lnTo>
                <a:lnTo>
                  <a:pt x="365099" y="866216"/>
                </a:lnTo>
                <a:lnTo>
                  <a:pt x="468007" y="848436"/>
                </a:lnTo>
                <a:lnTo>
                  <a:pt x="498665" y="845896"/>
                </a:lnTo>
                <a:lnTo>
                  <a:pt x="514248" y="843356"/>
                </a:lnTo>
                <a:lnTo>
                  <a:pt x="543407" y="840816"/>
                </a:lnTo>
                <a:lnTo>
                  <a:pt x="558088" y="840816"/>
                </a:lnTo>
                <a:lnTo>
                  <a:pt x="572846" y="839546"/>
                </a:lnTo>
                <a:lnTo>
                  <a:pt x="587667" y="839546"/>
                </a:lnTo>
                <a:lnTo>
                  <a:pt x="602564" y="838276"/>
                </a:lnTo>
                <a:lnTo>
                  <a:pt x="724115" y="838276"/>
                </a:lnTo>
                <a:lnTo>
                  <a:pt x="739609" y="839546"/>
                </a:lnTo>
                <a:lnTo>
                  <a:pt x="755180" y="839546"/>
                </a:lnTo>
                <a:lnTo>
                  <a:pt x="843267" y="1140536"/>
                </a:lnTo>
                <a:lnTo>
                  <a:pt x="843267" y="1013675"/>
                </a:lnTo>
                <a:lnTo>
                  <a:pt x="791730" y="840816"/>
                </a:lnTo>
                <a:lnTo>
                  <a:pt x="972375" y="853516"/>
                </a:lnTo>
                <a:lnTo>
                  <a:pt x="990841" y="856056"/>
                </a:lnTo>
                <a:lnTo>
                  <a:pt x="1010767" y="857821"/>
                </a:lnTo>
                <a:lnTo>
                  <a:pt x="1013091" y="862330"/>
                </a:lnTo>
                <a:lnTo>
                  <a:pt x="1132713" y="1020724"/>
                </a:lnTo>
                <a:lnTo>
                  <a:pt x="1187094" y="1079207"/>
                </a:lnTo>
                <a:lnTo>
                  <a:pt x="1241475" y="1020724"/>
                </a:lnTo>
                <a:lnTo>
                  <a:pt x="1311122" y="928509"/>
                </a:lnTo>
                <a:lnTo>
                  <a:pt x="1336001" y="1150696"/>
                </a:lnTo>
                <a:lnTo>
                  <a:pt x="1336001" y="520992"/>
                </a:lnTo>
                <a:lnTo>
                  <a:pt x="1315250" y="538111"/>
                </a:lnTo>
                <a:lnTo>
                  <a:pt x="1276311" y="559244"/>
                </a:lnTo>
                <a:lnTo>
                  <a:pt x="1233284" y="572604"/>
                </a:lnTo>
                <a:lnTo>
                  <a:pt x="1187094" y="577265"/>
                </a:lnTo>
                <a:lnTo>
                  <a:pt x="1140904" y="572604"/>
                </a:lnTo>
                <a:lnTo>
                  <a:pt x="1097876" y="559244"/>
                </a:lnTo>
                <a:lnTo>
                  <a:pt x="1058938" y="538111"/>
                </a:lnTo>
                <a:lnTo>
                  <a:pt x="1025017" y="510120"/>
                </a:lnTo>
                <a:lnTo>
                  <a:pt x="997026" y="476199"/>
                </a:lnTo>
                <a:lnTo>
                  <a:pt x="975893" y="437261"/>
                </a:lnTo>
                <a:lnTo>
                  <a:pt x="962533" y="394246"/>
                </a:lnTo>
                <a:lnTo>
                  <a:pt x="957872" y="348056"/>
                </a:lnTo>
                <a:lnTo>
                  <a:pt x="962533" y="301853"/>
                </a:lnTo>
                <a:lnTo>
                  <a:pt x="975893" y="258826"/>
                </a:lnTo>
                <a:lnTo>
                  <a:pt x="997026" y="219887"/>
                </a:lnTo>
                <a:lnTo>
                  <a:pt x="1025017" y="185966"/>
                </a:lnTo>
                <a:lnTo>
                  <a:pt x="1058938" y="157988"/>
                </a:lnTo>
                <a:lnTo>
                  <a:pt x="1097876" y="136855"/>
                </a:lnTo>
                <a:lnTo>
                  <a:pt x="1140904" y="123507"/>
                </a:lnTo>
                <a:lnTo>
                  <a:pt x="1187094" y="118846"/>
                </a:lnTo>
                <a:lnTo>
                  <a:pt x="1233284" y="123507"/>
                </a:lnTo>
                <a:lnTo>
                  <a:pt x="1276311" y="136855"/>
                </a:lnTo>
                <a:lnTo>
                  <a:pt x="1315250" y="157988"/>
                </a:lnTo>
                <a:lnTo>
                  <a:pt x="1349171" y="185966"/>
                </a:lnTo>
                <a:lnTo>
                  <a:pt x="1377162" y="219887"/>
                </a:lnTo>
                <a:lnTo>
                  <a:pt x="1398295" y="258826"/>
                </a:lnTo>
                <a:lnTo>
                  <a:pt x="1411655" y="301853"/>
                </a:lnTo>
                <a:lnTo>
                  <a:pt x="1416304" y="348056"/>
                </a:lnTo>
                <a:lnTo>
                  <a:pt x="1416304" y="87083"/>
                </a:lnTo>
                <a:lnTo>
                  <a:pt x="1362748" y="47510"/>
                </a:lnTo>
                <a:lnTo>
                  <a:pt x="1322565" y="27343"/>
                </a:lnTo>
                <a:lnTo>
                  <a:pt x="1279613" y="12433"/>
                </a:lnTo>
                <a:lnTo>
                  <a:pt x="1234325" y="3175"/>
                </a:lnTo>
                <a:lnTo>
                  <a:pt x="1187094" y="0"/>
                </a:lnTo>
                <a:lnTo>
                  <a:pt x="1139875" y="3175"/>
                </a:lnTo>
                <a:lnTo>
                  <a:pt x="1094574" y="12433"/>
                </a:lnTo>
                <a:lnTo>
                  <a:pt x="1051623" y="27343"/>
                </a:lnTo>
                <a:lnTo>
                  <a:pt x="1011440" y="47510"/>
                </a:lnTo>
                <a:lnTo>
                  <a:pt x="974420" y="72517"/>
                </a:lnTo>
                <a:lnTo>
                  <a:pt x="941006" y="101930"/>
                </a:lnTo>
                <a:lnTo>
                  <a:pt x="911580" y="135356"/>
                </a:lnTo>
                <a:lnTo>
                  <a:pt x="886587" y="172377"/>
                </a:lnTo>
                <a:lnTo>
                  <a:pt x="866419" y="212572"/>
                </a:lnTo>
                <a:lnTo>
                  <a:pt x="851509" y="255524"/>
                </a:lnTo>
                <a:lnTo>
                  <a:pt x="842251" y="300824"/>
                </a:lnTo>
                <a:lnTo>
                  <a:pt x="842187" y="301853"/>
                </a:lnTo>
                <a:lnTo>
                  <a:pt x="839076" y="348056"/>
                </a:lnTo>
                <a:lnTo>
                  <a:pt x="893457" y="629589"/>
                </a:lnTo>
                <a:lnTo>
                  <a:pt x="951001" y="741553"/>
                </a:lnTo>
                <a:lnTo>
                  <a:pt x="910386" y="737704"/>
                </a:lnTo>
                <a:lnTo>
                  <a:pt x="869937" y="735164"/>
                </a:lnTo>
                <a:lnTo>
                  <a:pt x="829424" y="731354"/>
                </a:lnTo>
                <a:lnTo>
                  <a:pt x="788860" y="728814"/>
                </a:lnTo>
                <a:lnTo>
                  <a:pt x="748271" y="727544"/>
                </a:lnTo>
                <a:lnTo>
                  <a:pt x="707618" y="725004"/>
                </a:lnTo>
                <a:lnTo>
                  <a:pt x="666965" y="723734"/>
                </a:lnTo>
                <a:lnTo>
                  <a:pt x="545134" y="723734"/>
                </a:lnTo>
                <a:lnTo>
                  <a:pt x="504583" y="725004"/>
                </a:lnTo>
                <a:lnTo>
                  <a:pt x="464134" y="727544"/>
                </a:lnTo>
                <a:lnTo>
                  <a:pt x="367677" y="736434"/>
                </a:lnTo>
                <a:lnTo>
                  <a:pt x="313131" y="744054"/>
                </a:lnTo>
                <a:lnTo>
                  <a:pt x="286321" y="749134"/>
                </a:lnTo>
                <a:lnTo>
                  <a:pt x="259867" y="752944"/>
                </a:lnTo>
                <a:lnTo>
                  <a:pt x="233756" y="759294"/>
                </a:lnTo>
                <a:lnTo>
                  <a:pt x="207962" y="764374"/>
                </a:lnTo>
                <a:lnTo>
                  <a:pt x="157111" y="777074"/>
                </a:lnTo>
                <a:lnTo>
                  <a:pt x="82804" y="799934"/>
                </a:lnTo>
                <a:lnTo>
                  <a:pt x="34378" y="817714"/>
                </a:lnTo>
                <a:lnTo>
                  <a:pt x="254" y="836764"/>
                </a:lnTo>
                <a:lnTo>
                  <a:pt x="0" y="839304"/>
                </a:lnTo>
                <a:lnTo>
                  <a:pt x="520" y="841844"/>
                </a:lnTo>
                <a:lnTo>
                  <a:pt x="1270" y="843114"/>
                </a:lnTo>
                <a:lnTo>
                  <a:pt x="2501" y="845654"/>
                </a:lnTo>
                <a:lnTo>
                  <a:pt x="663219" y="1735924"/>
                </a:lnTo>
                <a:lnTo>
                  <a:pt x="665010" y="1737194"/>
                </a:lnTo>
                <a:lnTo>
                  <a:pt x="669277" y="1741004"/>
                </a:lnTo>
                <a:lnTo>
                  <a:pt x="671703" y="1742274"/>
                </a:lnTo>
                <a:lnTo>
                  <a:pt x="677176" y="1744814"/>
                </a:lnTo>
                <a:lnTo>
                  <a:pt x="680161" y="1746084"/>
                </a:lnTo>
                <a:lnTo>
                  <a:pt x="686523" y="1748624"/>
                </a:lnTo>
                <a:lnTo>
                  <a:pt x="689889" y="1748624"/>
                </a:lnTo>
                <a:lnTo>
                  <a:pt x="695350" y="1749894"/>
                </a:lnTo>
                <a:lnTo>
                  <a:pt x="701192" y="1751164"/>
                </a:lnTo>
                <a:lnTo>
                  <a:pt x="714286" y="1751164"/>
                </a:lnTo>
                <a:lnTo>
                  <a:pt x="716051" y="1749894"/>
                </a:lnTo>
                <a:lnTo>
                  <a:pt x="721652" y="1749894"/>
                </a:lnTo>
                <a:lnTo>
                  <a:pt x="722972" y="1748624"/>
                </a:lnTo>
                <a:lnTo>
                  <a:pt x="725512" y="1748624"/>
                </a:lnTo>
                <a:lnTo>
                  <a:pt x="729107" y="1747354"/>
                </a:lnTo>
                <a:lnTo>
                  <a:pt x="730186" y="1747354"/>
                </a:lnTo>
                <a:lnTo>
                  <a:pt x="754659" y="1734654"/>
                </a:lnTo>
                <a:lnTo>
                  <a:pt x="778332" y="1723224"/>
                </a:lnTo>
                <a:lnTo>
                  <a:pt x="826465" y="1702904"/>
                </a:lnTo>
                <a:lnTo>
                  <a:pt x="900506" y="1676234"/>
                </a:lnTo>
                <a:lnTo>
                  <a:pt x="951357" y="1662264"/>
                </a:lnTo>
                <a:lnTo>
                  <a:pt x="977252" y="1654644"/>
                </a:lnTo>
                <a:lnTo>
                  <a:pt x="1003528" y="1649564"/>
                </a:lnTo>
                <a:lnTo>
                  <a:pt x="1030160" y="1643214"/>
                </a:lnTo>
                <a:lnTo>
                  <a:pt x="1057084" y="1638134"/>
                </a:lnTo>
                <a:lnTo>
                  <a:pt x="1084414" y="1634324"/>
                </a:lnTo>
                <a:lnTo>
                  <a:pt x="1112177" y="1629244"/>
                </a:lnTo>
                <a:lnTo>
                  <a:pt x="1140358" y="1625434"/>
                </a:lnTo>
                <a:lnTo>
                  <a:pt x="1222273" y="1617814"/>
                </a:lnTo>
                <a:lnTo>
                  <a:pt x="1263446" y="1615274"/>
                </a:lnTo>
                <a:lnTo>
                  <a:pt x="1304772" y="1614004"/>
                </a:lnTo>
                <a:lnTo>
                  <a:pt x="1429600" y="1614004"/>
                </a:lnTo>
                <a:lnTo>
                  <a:pt x="1513801" y="1616544"/>
                </a:lnTo>
                <a:lnTo>
                  <a:pt x="1598917" y="1621624"/>
                </a:lnTo>
                <a:lnTo>
                  <a:pt x="1641868" y="1625434"/>
                </a:lnTo>
                <a:lnTo>
                  <a:pt x="1685023" y="1627974"/>
                </a:lnTo>
                <a:lnTo>
                  <a:pt x="1816125" y="1639404"/>
                </a:lnTo>
                <a:lnTo>
                  <a:pt x="1859673" y="1641944"/>
                </a:lnTo>
                <a:lnTo>
                  <a:pt x="1990902" y="1653374"/>
                </a:lnTo>
                <a:lnTo>
                  <a:pt x="2122068" y="1660994"/>
                </a:lnTo>
                <a:lnTo>
                  <a:pt x="2252027" y="1664804"/>
                </a:lnTo>
                <a:lnTo>
                  <a:pt x="2294877" y="1663534"/>
                </a:lnTo>
                <a:lnTo>
                  <a:pt x="2337447" y="1663534"/>
                </a:lnTo>
                <a:lnTo>
                  <a:pt x="2462542" y="1655914"/>
                </a:lnTo>
                <a:lnTo>
                  <a:pt x="2503322" y="1650834"/>
                </a:lnTo>
                <a:lnTo>
                  <a:pt x="2558986" y="1643214"/>
                </a:lnTo>
                <a:lnTo>
                  <a:pt x="2612199" y="1633054"/>
                </a:lnTo>
                <a:lnTo>
                  <a:pt x="2652903" y="1622894"/>
                </a:lnTo>
                <a:lnTo>
                  <a:pt x="2734665" y="1598764"/>
                </a:lnTo>
                <a:lnTo>
                  <a:pt x="2757398" y="1589874"/>
                </a:lnTo>
                <a:lnTo>
                  <a:pt x="2779598" y="1582254"/>
                </a:lnTo>
                <a:lnTo>
                  <a:pt x="2801277" y="1572094"/>
                </a:lnTo>
                <a:lnTo>
                  <a:pt x="2822371" y="1563204"/>
                </a:lnTo>
                <a:lnTo>
                  <a:pt x="2842933" y="1553044"/>
                </a:lnTo>
                <a:lnTo>
                  <a:pt x="2882595" y="1530184"/>
                </a:lnTo>
                <a:lnTo>
                  <a:pt x="2888704" y="1523834"/>
                </a:lnTo>
                <a:lnTo>
                  <a:pt x="2888805" y="152002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6000" y="497473"/>
            <a:ext cx="8966200" cy="19648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lang="es-ES" spc="-560"/>
              <a:t>2</a:t>
            </a:r>
            <a:r>
              <a:rPr spc="-560"/>
              <a:t>.</a:t>
            </a:r>
            <a:r>
              <a:rPr spc="-90" dirty="0"/>
              <a:t> </a:t>
            </a:r>
            <a:r>
              <a:rPr spc="-580" dirty="0"/>
              <a:t>WP2:</a:t>
            </a:r>
            <a:r>
              <a:rPr spc="-85" dirty="0"/>
              <a:t> </a:t>
            </a:r>
            <a:r>
              <a:rPr spc="-340" dirty="0"/>
              <a:t>Networking,</a:t>
            </a:r>
            <a:r>
              <a:rPr spc="-85" dirty="0"/>
              <a:t> </a:t>
            </a:r>
            <a:r>
              <a:rPr spc="-434" dirty="0"/>
              <a:t>mapping, </a:t>
            </a:r>
            <a:r>
              <a:rPr spc="-280" dirty="0"/>
              <a:t>surveys</a:t>
            </a:r>
            <a:r>
              <a:rPr spc="-95" dirty="0"/>
              <a:t> </a:t>
            </a:r>
            <a:r>
              <a:rPr dirty="0"/>
              <a:t>&amp;</a:t>
            </a:r>
            <a:r>
              <a:rPr spc="-170" dirty="0"/>
              <a:t> </a:t>
            </a:r>
            <a:r>
              <a:rPr spc="-270" dirty="0"/>
              <a:t>interviews</a:t>
            </a: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6460" y="6399021"/>
            <a:ext cx="104775" cy="10477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044181" y="5476210"/>
            <a:ext cx="4453255" cy="2178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3020" algn="just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0E4561"/>
                </a:solidFill>
                <a:latin typeface="Arial"/>
                <a:cs typeface="Arial"/>
              </a:rPr>
              <a:t>Mapping</a:t>
            </a:r>
            <a:endParaRPr sz="2800" dirty="0">
              <a:latin typeface="Arial"/>
              <a:cs typeface="Arial"/>
            </a:endParaRPr>
          </a:p>
          <a:p>
            <a:pPr marL="12700" marR="5080" algn="just">
              <a:lnSpc>
                <a:spcPct val="140600"/>
              </a:lnSpc>
              <a:spcBef>
                <a:spcPts val="1435"/>
              </a:spcBef>
            </a:pP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To</a:t>
            </a:r>
            <a:r>
              <a:rPr sz="2400" spc="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85" dirty="0">
                <a:solidFill>
                  <a:srgbClr val="0E4561"/>
                </a:solidFill>
                <a:latin typeface="Arial"/>
                <a:cs typeface="Arial"/>
              </a:rPr>
              <a:t>map</a:t>
            </a:r>
            <a:r>
              <a:rPr sz="2400" b="1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0E4561"/>
                </a:solidFill>
                <a:latin typeface="Arial"/>
                <a:cs typeface="Arial"/>
              </a:rPr>
              <a:t>programs</a:t>
            </a:r>
            <a:r>
              <a:rPr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and 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materials</a:t>
            </a:r>
            <a:r>
              <a:rPr sz="2400" spc="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used</a:t>
            </a:r>
            <a:r>
              <a:rPr sz="2400" spc="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40" dirty="0">
                <a:solidFill>
                  <a:srgbClr val="0E4561"/>
                </a:solidFill>
                <a:latin typeface="Arial"/>
                <a:cs typeface="Arial"/>
              </a:rPr>
              <a:t>for</a:t>
            </a:r>
            <a:r>
              <a:rPr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0E4561"/>
                </a:solidFill>
                <a:latin typeface="Arial"/>
                <a:cs typeface="Arial"/>
              </a:rPr>
              <a:t>PSIT</a:t>
            </a:r>
            <a:r>
              <a:rPr sz="2400" spc="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training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in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sz="2400" spc="-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0E4561"/>
                </a:solidFill>
                <a:latin typeface="Arial"/>
                <a:cs typeface="Arial"/>
              </a:rPr>
              <a:t>participating</a:t>
            </a:r>
            <a:r>
              <a:rPr sz="2400" spc="-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countries.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2774" y="6417758"/>
            <a:ext cx="104775" cy="10477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780495" y="5494947"/>
            <a:ext cx="4427220" cy="269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algn="just">
              <a:lnSpc>
                <a:spcPct val="100000"/>
              </a:lnSpc>
              <a:spcBef>
                <a:spcPts val="100"/>
              </a:spcBef>
            </a:pPr>
            <a:r>
              <a:rPr sz="2800" b="1" spc="-20" dirty="0">
                <a:solidFill>
                  <a:srgbClr val="0E4561"/>
                </a:solidFill>
                <a:latin typeface="Arial"/>
                <a:cs typeface="Arial"/>
              </a:rPr>
              <a:t>Surveys</a:t>
            </a:r>
            <a:r>
              <a:rPr sz="2800" b="1" spc="-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E4561"/>
                </a:solidFill>
                <a:latin typeface="Arial"/>
                <a:cs typeface="Arial"/>
              </a:rPr>
              <a:t>&amp;</a:t>
            </a:r>
            <a:r>
              <a:rPr sz="2800" b="1" spc="-7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E4561"/>
                </a:solidFill>
                <a:latin typeface="Arial"/>
                <a:cs typeface="Arial"/>
              </a:rPr>
              <a:t>interviews</a:t>
            </a:r>
            <a:endParaRPr sz="2800" dirty="0">
              <a:latin typeface="Arial"/>
              <a:cs typeface="Arial"/>
            </a:endParaRPr>
          </a:p>
          <a:p>
            <a:pPr marL="12700" marR="5080" algn="just">
              <a:lnSpc>
                <a:spcPct val="140600"/>
              </a:lnSpc>
              <a:spcBef>
                <a:spcPts val="1435"/>
              </a:spcBef>
            </a:pP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To</a:t>
            </a:r>
            <a:r>
              <a:rPr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0E4561"/>
                </a:solidFill>
                <a:latin typeface="Arial"/>
                <a:cs typeface="Arial"/>
              </a:rPr>
              <a:t>gather</a:t>
            </a:r>
            <a:r>
              <a:rPr sz="2400" b="1" spc="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0E4561"/>
                </a:solidFill>
                <a:latin typeface="Arial"/>
                <a:cs typeface="Arial"/>
              </a:rPr>
              <a:t>information</a:t>
            </a:r>
            <a:r>
              <a:rPr sz="2400" spc="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in</a:t>
            </a:r>
            <a:r>
              <a:rPr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0E4561"/>
                </a:solidFill>
                <a:latin typeface="Arial"/>
                <a:cs typeface="Arial"/>
              </a:rPr>
              <a:t>terms </a:t>
            </a:r>
            <a:r>
              <a:rPr sz="2400" spc="150" dirty="0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0E4561"/>
                </a:solidFill>
                <a:latin typeface="Arial"/>
                <a:cs typeface="Arial"/>
              </a:rPr>
              <a:t>current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0E4561"/>
                </a:solidFill>
                <a:latin typeface="Arial"/>
                <a:cs typeface="Arial"/>
              </a:rPr>
              <a:t>PSIT</a:t>
            </a:r>
            <a:r>
              <a:rPr sz="2400" spc="-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practices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needs</a:t>
            </a:r>
            <a:r>
              <a:rPr sz="2400" spc="-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in</a:t>
            </a:r>
            <a:r>
              <a:rPr sz="2400" spc="-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0E4561"/>
                </a:solidFill>
                <a:latin typeface="Arial"/>
                <a:cs typeface="Arial"/>
              </a:rPr>
              <a:t>LLD,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0E4561"/>
                </a:solidFill>
                <a:latin typeface="Arial"/>
                <a:cs typeface="Arial"/>
              </a:rPr>
              <a:t>course- </a:t>
            </a:r>
            <a:r>
              <a:rPr sz="2400" spc="70" dirty="0">
                <a:solidFill>
                  <a:srgbClr val="0E4561"/>
                </a:solidFill>
                <a:latin typeface="Arial"/>
                <a:cs typeface="Arial"/>
              </a:rPr>
              <a:t>related</a:t>
            </a:r>
            <a:r>
              <a:rPr sz="24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matters,</a:t>
            </a:r>
            <a:r>
              <a:rPr sz="24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14" dirty="0">
                <a:solidFill>
                  <a:srgbClr val="0E4561"/>
                </a:solidFill>
                <a:latin typeface="Arial"/>
                <a:cs typeface="Arial"/>
              </a:rPr>
              <a:t>among</a:t>
            </a:r>
            <a:r>
              <a:rPr sz="24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others.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18756" y="9779093"/>
            <a:ext cx="571499" cy="3619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392634" y="9779093"/>
            <a:ext cx="257174" cy="25717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15710352" y="9779188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297882" y="256984"/>
                </a:moveTo>
                <a:lnTo>
                  <a:pt x="186046" y="256984"/>
                </a:lnTo>
                <a:lnTo>
                  <a:pt x="148420" y="198687"/>
                </a:lnTo>
                <a:lnTo>
                  <a:pt x="111538" y="256984"/>
                </a:lnTo>
                <a:lnTo>
                  <a:pt x="0" y="256984"/>
                </a:lnTo>
                <a:lnTo>
                  <a:pt x="92800" y="127451"/>
                </a:lnTo>
                <a:lnTo>
                  <a:pt x="3271" y="0"/>
                </a:lnTo>
                <a:lnTo>
                  <a:pt x="113174" y="0"/>
                </a:lnTo>
                <a:lnTo>
                  <a:pt x="150353" y="54876"/>
                </a:lnTo>
                <a:lnTo>
                  <a:pt x="186492" y="0"/>
                </a:lnTo>
                <a:lnTo>
                  <a:pt x="292825" y="0"/>
                </a:lnTo>
                <a:lnTo>
                  <a:pt x="203446" y="124328"/>
                </a:lnTo>
                <a:lnTo>
                  <a:pt x="297882" y="25698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6247" y="0"/>
            <a:ext cx="4132282" cy="10285095"/>
          </a:xfrm>
          <a:custGeom>
            <a:avLst/>
            <a:gdLst/>
            <a:ahLst/>
            <a:cxnLst/>
            <a:rect l="l" t="t" r="r" b="b"/>
            <a:pathLst>
              <a:path w="4627880" h="10285095">
                <a:moveTo>
                  <a:pt x="4627348" y="10285006"/>
                </a:moveTo>
                <a:lnTo>
                  <a:pt x="0" y="10285006"/>
                </a:lnTo>
                <a:lnTo>
                  <a:pt x="0" y="0"/>
                </a:lnTo>
                <a:lnTo>
                  <a:pt x="4627348" y="0"/>
                </a:lnTo>
                <a:lnTo>
                  <a:pt x="4627348" y="10285006"/>
                </a:lnTo>
                <a:close/>
              </a:path>
            </a:pathLst>
          </a:custGeom>
          <a:solidFill>
            <a:srgbClr val="DAE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381125" y="6138430"/>
            <a:ext cx="3181350" cy="2819400"/>
          </a:xfrm>
          <a:custGeom>
            <a:avLst/>
            <a:gdLst/>
            <a:ahLst/>
            <a:cxnLst/>
            <a:rect l="l" t="t" r="r" b="b"/>
            <a:pathLst>
              <a:path w="3181350" h="2819400">
                <a:moveTo>
                  <a:pt x="1371561" y="2468575"/>
                </a:moveTo>
                <a:lnTo>
                  <a:pt x="1368780" y="2454808"/>
                </a:lnTo>
                <a:lnTo>
                  <a:pt x="1361186" y="2443556"/>
                </a:lnTo>
                <a:lnTo>
                  <a:pt x="1349946" y="2435974"/>
                </a:lnTo>
                <a:lnTo>
                  <a:pt x="1336167" y="2433193"/>
                </a:lnTo>
                <a:lnTo>
                  <a:pt x="801293" y="2433193"/>
                </a:lnTo>
                <a:lnTo>
                  <a:pt x="787514" y="2435974"/>
                </a:lnTo>
                <a:lnTo>
                  <a:pt x="776274" y="2443556"/>
                </a:lnTo>
                <a:lnTo>
                  <a:pt x="768680" y="2454808"/>
                </a:lnTo>
                <a:lnTo>
                  <a:pt x="765898" y="2468575"/>
                </a:lnTo>
                <a:lnTo>
                  <a:pt x="768680" y="2482342"/>
                </a:lnTo>
                <a:lnTo>
                  <a:pt x="776274" y="2493594"/>
                </a:lnTo>
                <a:lnTo>
                  <a:pt x="787514" y="2501176"/>
                </a:lnTo>
                <a:lnTo>
                  <a:pt x="801293" y="2503970"/>
                </a:lnTo>
                <a:lnTo>
                  <a:pt x="1336167" y="2503970"/>
                </a:lnTo>
                <a:lnTo>
                  <a:pt x="1349946" y="2501176"/>
                </a:lnTo>
                <a:lnTo>
                  <a:pt x="1361186" y="2493594"/>
                </a:lnTo>
                <a:lnTo>
                  <a:pt x="1368780" y="2482342"/>
                </a:lnTo>
                <a:lnTo>
                  <a:pt x="1371561" y="2468575"/>
                </a:lnTo>
                <a:close/>
              </a:path>
              <a:path w="3181350" h="2819400">
                <a:moveTo>
                  <a:pt x="1372654" y="1628863"/>
                </a:moveTo>
                <a:lnTo>
                  <a:pt x="1369872" y="1615097"/>
                </a:lnTo>
                <a:lnTo>
                  <a:pt x="1362290" y="1603844"/>
                </a:lnTo>
                <a:lnTo>
                  <a:pt x="1351038" y="1596263"/>
                </a:lnTo>
                <a:lnTo>
                  <a:pt x="1337271" y="1593481"/>
                </a:lnTo>
                <a:lnTo>
                  <a:pt x="1112481" y="1593481"/>
                </a:lnTo>
                <a:lnTo>
                  <a:pt x="1098715" y="1596263"/>
                </a:lnTo>
                <a:lnTo>
                  <a:pt x="1087462" y="1603844"/>
                </a:lnTo>
                <a:lnTo>
                  <a:pt x="1079881" y="1615097"/>
                </a:lnTo>
                <a:lnTo>
                  <a:pt x="1077099" y="1628863"/>
                </a:lnTo>
                <a:lnTo>
                  <a:pt x="1079881" y="1642630"/>
                </a:lnTo>
                <a:lnTo>
                  <a:pt x="1087462" y="1653882"/>
                </a:lnTo>
                <a:lnTo>
                  <a:pt x="1098715" y="1661464"/>
                </a:lnTo>
                <a:lnTo>
                  <a:pt x="1112481" y="1664246"/>
                </a:lnTo>
                <a:lnTo>
                  <a:pt x="1337271" y="1664246"/>
                </a:lnTo>
                <a:lnTo>
                  <a:pt x="1351038" y="1661464"/>
                </a:lnTo>
                <a:lnTo>
                  <a:pt x="1362290" y="1653882"/>
                </a:lnTo>
                <a:lnTo>
                  <a:pt x="1369872" y="1642630"/>
                </a:lnTo>
                <a:lnTo>
                  <a:pt x="1372654" y="1628863"/>
                </a:lnTo>
                <a:close/>
              </a:path>
              <a:path w="3181350" h="2819400">
                <a:moveTo>
                  <a:pt x="1846999" y="2356713"/>
                </a:moveTo>
                <a:lnTo>
                  <a:pt x="1844217" y="2342946"/>
                </a:lnTo>
                <a:lnTo>
                  <a:pt x="1836635" y="2331694"/>
                </a:lnTo>
                <a:lnTo>
                  <a:pt x="1825396" y="2324112"/>
                </a:lnTo>
                <a:lnTo>
                  <a:pt x="1811604" y="2321331"/>
                </a:lnTo>
                <a:lnTo>
                  <a:pt x="1276718" y="2321331"/>
                </a:lnTo>
                <a:lnTo>
                  <a:pt x="1262951" y="2324112"/>
                </a:lnTo>
                <a:lnTo>
                  <a:pt x="1251699" y="2331694"/>
                </a:lnTo>
                <a:lnTo>
                  <a:pt x="1244117" y="2342946"/>
                </a:lnTo>
                <a:lnTo>
                  <a:pt x="1241336" y="2356713"/>
                </a:lnTo>
                <a:lnTo>
                  <a:pt x="1244117" y="2370493"/>
                </a:lnTo>
                <a:lnTo>
                  <a:pt x="1251699" y="2381732"/>
                </a:lnTo>
                <a:lnTo>
                  <a:pt x="1262951" y="2389327"/>
                </a:lnTo>
                <a:lnTo>
                  <a:pt x="1276718" y="2392108"/>
                </a:lnTo>
                <a:lnTo>
                  <a:pt x="1811604" y="2392108"/>
                </a:lnTo>
                <a:lnTo>
                  <a:pt x="1825396" y="2389327"/>
                </a:lnTo>
                <a:lnTo>
                  <a:pt x="1836635" y="2381732"/>
                </a:lnTo>
                <a:lnTo>
                  <a:pt x="1844217" y="2370493"/>
                </a:lnTo>
                <a:lnTo>
                  <a:pt x="1846999" y="2356713"/>
                </a:lnTo>
                <a:close/>
              </a:path>
              <a:path w="3181350" h="2819400">
                <a:moveTo>
                  <a:pt x="2024214" y="1628863"/>
                </a:moveTo>
                <a:lnTo>
                  <a:pt x="2021433" y="1615097"/>
                </a:lnTo>
                <a:lnTo>
                  <a:pt x="2013864" y="1603844"/>
                </a:lnTo>
                <a:lnTo>
                  <a:pt x="2002612" y="1596263"/>
                </a:lnTo>
                <a:lnTo>
                  <a:pt x="1988832" y="1593481"/>
                </a:lnTo>
                <a:lnTo>
                  <a:pt x="1453984" y="1593481"/>
                </a:lnTo>
                <a:lnTo>
                  <a:pt x="1440205" y="1596263"/>
                </a:lnTo>
                <a:lnTo>
                  <a:pt x="1428953" y="1603844"/>
                </a:lnTo>
                <a:lnTo>
                  <a:pt x="1421371" y="1615097"/>
                </a:lnTo>
                <a:lnTo>
                  <a:pt x="1418590" y="1628863"/>
                </a:lnTo>
                <a:lnTo>
                  <a:pt x="1421371" y="1642630"/>
                </a:lnTo>
                <a:lnTo>
                  <a:pt x="1428953" y="1653882"/>
                </a:lnTo>
                <a:lnTo>
                  <a:pt x="1440205" y="1661464"/>
                </a:lnTo>
                <a:lnTo>
                  <a:pt x="1453984" y="1664246"/>
                </a:lnTo>
                <a:lnTo>
                  <a:pt x="1988832" y="1664246"/>
                </a:lnTo>
                <a:lnTo>
                  <a:pt x="2002612" y="1661464"/>
                </a:lnTo>
                <a:lnTo>
                  <a:pt x="2013864" y="1653882"/>
                </a:lnTo>
                <a:lnTo>
                  <a:pt x="2021433" y="1642630"/>
                </a:lnTo>
                <a:lnTo>
                  <a:pt x="2024214" y="1628863"/>
                </a:lnTo>
                <a:close/>
              </a:path>
              <a:path w="3181350" h="2819400">
                <a:moveTo>
                  <a:pt x="2188451" y="2356713"/>
                </a:moveTo>
                <a:lnTo>
                  <a:pt x="2185670" y="2342946"/>
                </a:lnTo>
                <a:lnTo>
                  <a:pt x="2178088" y="2331694"/>
                </a:lnTo>
                <a:lnTo>
                  <a:pt x="2166848" y="2324112"/>
                </a:lnTo>
                <a:lnTo>
                  <a:pt x="2153056" y="2321331"/>
                </a:lnTo>
                <a:lnTo>
                  <a:pt x="1928279" y="2321331"/>
                </a:lnTo>
                <a:lnTo>
                  <a:pt x="1914499" y="2324112"/>
                </a:lnTo>
                <a:lnTo>
                  <a:pt x="1903247" y="2331694"/>
                </a:lnTo>
                <a:lnTo>
                  <a:pt x="1895665" y="2342946"/>
                </a:lnTo>
                <a:lnTo>
                  <a:pt x="1892896" y="2356713"/>
                </a:lnTo>
                <a:lnTo>
                  <a:pt x="1895665" y="2370493"/>
                </a:lnTo>
                <a:lnTo>
                  <a:pt x="1903247" y="2381732"/>
                </a:lnTo>
                <a:lnTo>
                  <a:pt x="1914499" y="2389327"/>
                </a:lnTo>
                <a:lnTo>
                  <a:pt x="1928279" y="2392108"/>
                </a:lnTo>
                <a:lnTo>
                  <a:pt x="2153056" y="2392108"/>
                </a:lnTo>
                <a:lnTo>
                  <a:pt x="2166848" y="2389327"/>
                </a:lnTo>
                <a:lnTo>
                  <a:pt x="2178088" y="2381732"/>
                </a:lnTo>
                <a:lnTo>
                  <a:pt x="2185670" y="2370493"/>
                </a:lnTo>
                <a:lnTo>
                  <a:pt x="2188451" y="2356713"/>
                </a:lnTo>
                <a:close/>
              </a:path>
              <a:path w="3181350" h="2819400">
                <a:moveTo>
                  <a:pt x="2499614" y="1740725"/>
                </a:moveTo>
                <a:lnTo>
                  <a:pt x="2496832" y="1726958"/>
                </a:lnTo>
                <a:lnTo>
                  <a:pt x="2489263" y="1715706"/>
                </a:lnTo>
                <a:lnTo>
                  <a:pt x="2478011" y="1708124"/>
                </a:lnTo>
                <a:lnTo>
                  <a:pt x="2464219" y="1705330"/>
                </a:lnTo>
                <a:lnTo>
                  <a:pt x="1929371" y="1705330"/>
                </a:lnTo>
                <a:lnTo>
                  <a:pt x="1915591" y="1708124"/>
                </a:lnTo>
                <a:lnTo>
                  <a:pt x="1904339" y="1715706"/>
                </a:lnTo>
                <a:lnTo>
                  <a:pt x="1896770" y="1726958"/>
                </a:lnTo>
                <a:lnTo>
                  <a:pt x="1893989" y="1740725"/>
                </a:lnTo>
                <a:lnTo>
                  <a:pt x="1896770" y="1754492"/>
                </a:lnTo>
                <a:lnTo>
                  <a:pt x="1904339" y="1765744"/>
                </a:lnTo>
                <a:lnTo>
                  <a:pt x="1915591" y="1773326"/>
                </a:lnTo>
                <a:lnTo>
                  <a:pt x="1929371" y="1776107"/>
                </a:lnTo>
                <a:lnTo>
                  <a:pt x="2464219" y="1776107"/>
                </a:lnTo>
                <a:lnTo>
                  <a:pt x="2478011" y="1773326"/>
                </a:lnTo>
                <a:lnTo>
                  <a:pt x="2489263" y="1765744"/>
                </a:lnTo>
                <a:lnTo>
                  <a:pt x="2496832" y="1754492"/>
                </a:lnTo>
                <a:lnTo>
                  <a:pt x="2499614" y="1740725"/>
                </a:lnTo>
                <a:close/>
              </a:path>
              <a:path w="3181350" h="2819400">
                <a:moveTo>
                  <a:pt x="3180753" y="2413000"/>
                </a:moveTo>
                <a:lnTo>
                  <a:pt x="3178035" y="2362200"/>
                </a:lnTo>
                <a:lnTo>
                  <a:pt x="3170072" y="2324100"/>
                </a:lnTo>
                <a:lnTo>
                  <a:pt x="3157169" y="2273300"/>
                </a:lnTo>
                <a:lnTo>
                  <a:pt x="3139643" y="2235200"/>
                </a:lnTo>
                <a:lnTo>
                  <a:pt x="3117799" y="2197100"/>
                </a:lnTo>
                <a:lnTo>
                  <a:pt x="3109938" y="2185530"/>
                </a:lnTo>
                <a:lnTo>
                  <a:pt x="3109938" y="2413000"/>
                </a:lnTo>
                <a:lnTo>
                  <a:pt x="3106331" y="2463800"/>
                </a:lnTo>
                <a:lnTo>
                  <a:pt x="3095815" y="2514600"/>
                </a:lnTo>
                <a:lnTo>
                  <a:pt x="3078937" y="2552700"/>
                </a:lnTo>
                <a:lnTo>
                  <a:pt x="3056204" y="2590800"/>
                </a:lnTo>
                <a:lnTo>
                  <a:pt x="3028137" y="2628900"/>
                </a:lnTo>
                <a:lnTo>
                  <a:pt x="2995257" y="2667000"/>
                </a:lnTo>
                <a:lnTo>
                  <a:pt x="2958096" y="2692400"/>
                </a:lnTo>
                <a:lnTo>
                  <a:pt x="2917152" y="2717800"/>
                </a:lnTo>
                <a:lnTo>
                  <a:pt x="2872956" y="2730500"/>
                </a:lnTo>
                <a:lnTo>
                  <a:pt x="2826016" y="2743200"/>
                </a:lnTo>
                <a:lnTo>
                  <a:pt x="565607" y="2743200"/>
                </a:lnTo>
                <a:lnTo>
                  <a:pt x="565607" y="2730500"/>
                </a:lnTo>
                <a:lnTo>
                  <a:pt x="572541" y="2692400"/>
                </a:lnTo>
                <a:lnTo>
                  <a:pt x="591426" y="2667000"/>
                </a:lnTo>
                <a:lnTo>
                  <a:pt x="619417" y="2654300"/>
                </a:lnTo>
                <a:lnTo>
                  <a:pt x="653656" y="2641600"/>
                </a:lnTo>
                <a:lnTo>
                  <a:pt x="2822727" y="2641600"/>
                </a:lnTo>
                <a:lnTo>
                  <a:pt x="2865475" y="2628900"/>
                </a:lnTo>
                <a:lnTo>
                  <a:pt x="2904172" y="2603500"/>
                </a:lnTo>
                <a:lnTo>
                  <a:pt x="2937903" y="2578100"/>
                </a:lnTo>
                <a:lnTo>
                  <a:pt x="2965742" y="2540000"/>
                </a:lnTo>
                <a:lnTo>
                  <a:pt x="2986773" y="2501900"/>
                </a:lnTo>
                <a:lnTo>
                  <a:pt x="3000070" y="2463800"/>
                </a:lnTo>
                <a:lnTo>
                  <a:pt x="3004705" y="2413000"/>
                </a:lnTo>
                <a:lnTo>
                  <a:pt x="3000070" y="2374900"/>
                </a:lnTo>
                <a:lnTo>
                  <a:pt x="2986773" y="2324100"/>
                </a:lnTo>
                <a:lnTo>
                  <a:pt x="2965742" y="2286000"/>
                </a:lnTo>
                <a:lnTo>
                  <a:pt x="2937903" y="2260600"/>
                </a:lnTo>
                <a:lnTo>
                  <a:pt x="2933928" y="2256117"/>
                </a:lnTo>
                <a:lnTo>
                  <a:pt x="2933928" y="2413000"/>
                </a:lnTo>
                <a:lnTo>
                  <a:pt x="2925915" y="2463800"/>
                </a:lnTo>
                <a:lnTo>
                  <a:pt x="2903588" y="2501900"/>
                </a:lnTo>
                <a:lnTo>
                  <a:pt x="2869577" y="2540000"/>
                </a:lnTo>
                <a:lnTo>
                  <a:pt x="2826474" y="2565400"/>
                </a:lnTo>
                <a:lnTo>
                  <a:pt x="2776880" y="2578100"/>
                </a:lnTo>
                <a:lnTo>
                  <a:pt x="689457" y="2578100"/>
                </a:lnTo>
                <a:lnTo>
                  <a:pt x="689457" y="2260600"/>
                </a:lnTo>
                <a:lnTo>
                  <a:pt x="2826461" y="2260600"/>
                </a:lnTo>
                <a:lnTo>
                  <a:pt x="2869565" y="2286000"/>
                </a:lnTo>
                <a:lnTo>
                  <a:pt x="2903588" y="2324100"/>
                </a:lnTo>
                <a:lnTo>
                  <a:pt x="2925902" y="2362200"/>
                </a:lnTo>
                <a:lnTo>
                  <a:pt x="2933928" y="2413000"/>
                </a:lnTo>
                <a:lnTo>
                  <a:pt x="2933928" y="2256117"/>
                </a:lnTo>
                <a:lnTo>
                  <a:pt x="2904172" y="2222500"/>
                </a:lnTo>
                <a:lnTo>
                  <a:pt x="2865475" y="2209800"/>
                </a:lnTo>
                <a:lnTo>
                  <a:pt x="2822727" y="2197100"/>
                </a:lnTo>
                <a:lnTo>
                  <a:pt x="2776880" y="2184400"/>
                </a:lnTo>
                <a:lnTo>
                  <a:pt x="619417" y="2184400"/>
                </a:lnTo>
                <a:lnTo>
                  <a:pt x="591426" y="2159000"/>
                </a:lnTo>
                <a:lnTo>
                  <a:pt x="572541" y="2133600"/>
                </a:lnTo>
                <a:lnTo>
                  <a:pt x="565607" y="2095500"/>
                </a:lnTo>
                <a:lnTo>
                  <a:pt x="565607" y="2082800"/>
                </a:lnTo>
                <a:lnTo>
                  <a:pt x="2826016" y="2082800"/>
                </a:lnTo>
                <a:lnTo>
                  <a:pt x="2872956" y="2095500"/>
                </a:lnTo>
                <a:lnTo>
                  <a:pt x="2917152" y="2108200"/>
                </a:lnTo>
                <a:lnTo>
                  <a:pt x="2958096" y="2133600"/>
                </a:lnTo>
                <a:lnTo>
                  <a:pt x="2995257" y="2159000"/>
                </a:lnTo>
                <a:lnTo>
                  <a:pt x="3028137" y="2197100"/>
                </a:lnTo>
                <a:lnTo>
                  <a:pt x="3056204" y="2235200"/>
                </a:lnTo>
                <a:lnTo>
                  <a:pt x="3078937" y="2273300"/>
                </a:lnTo>
                <a:lnTo>
                  <a:pt x="3095815" y="2324100"/>
                </a:lnTo>
                <a:lnTo>
                  <a:pt x="3106331" y="2362200"/>
                </a:lnTo>
                <a:lnTo>
                  <a:pt x="3109938" y="2413000"/>
                </a:lnTo>
                <a:lnTo>
                  <a:pt x="3109938" y="2185530"/>
                </a:lnTo>
                <a:lnTo>
                  <a:pt x="3091929" y="2159000"/>
                </a:lnTo>
                <a:lnTo>
                  <a:pt x="3062338" y="2133600"/>
                </a:lnTo>
                <a:lnTo>
                  <a:pt x="3029356" y="2095500"/>
                </a:lnTo>
                <a:lnTo>
                  <a:pt x="2993250" y="2070100"/>
                </a:lnTo>
                <a:lnTo>
                  <a:pt x="2954363" y="2057400"/>
                </a:lnTo>
                <a:lnTo>
                  <a:pt x="2912973" y="2032000"/>
                </a:lnTo>
                <a:lnTo>
                  <a:pt x="2869400" y="2019300"/>
                </a:lnTo>
                <a:lnTo>
                  <a:pt x="2823946" y="2019300"/>
                </a:lnTo>
                <a:lnTo>
                  <a:pt x="2776905" y="2006600"/>
                </a:lnTo>
                <a:lnTo>
                  <a:pt x="2769412" y="2006600"/>
                </a:lnTo>
                <a:lnTo>
                  <a:pt x="2769412" y="1993900"/>
                </a:lnTo>
                <a:lnTo>
                  <a:pt x="2763316" y="1955800"/>
                </a:lnTo>
                <a:lnTo>
                  <a:pt x="2746197" y="1917700"/>
                </a:lnTo>
                <a:lnTo>
                  <a:pt x="2719730" y="1879600"/>
                </a:lnTo>
                <a:lnTo>
                  <a:pt x="2685605" y="1854200"/>
                </a:lnTo>
                <a:lnTo>
                  <a:pt x="2645549" y="1841500"/>
                </a:lnTo>
                <a:lnTo>
                  <a:pt x="2645549" y="1524000"/>
                </a:lnTo>
                <a:lnTo>
                  <a:pt x="2645549" y="1511300"/>
                </a:lnTo>
                <a:lnTo>
                  <a:pt x="2685605" y="1498600"/>
                </a:lnTo>
                <a:lnTo>
                  <a:pt x="2719730" y="1473200"/>
                </a:lnTo>
                <a:lnTo>
                  <a:pt x="2746197" y="1447800"/>
                </a:lnTo>
                <a:lnTo>
                  <a:pt x="2763316" y="1409700"/>
                </a:lnTo>
                <a:lnTo>
                  <a:pt x="2769412" y="1358900"/>
                </a:lnTo>
                <a:lnTo>
                  <a:pt x="2769412" y="1346200"/>
                </a:lnTo>
                <a:lnTo>
                  <a:pt x="2769412" y="1308100"/>
                </a:lnTo>
                <a:lnTo>
                  <a:pt x="2766631" y="1295400"/>
                </a:lnTo>
                <a:lnTo>
                  <a:pt x="2759049" y="1282700"/>
                </a:lnTo>
                <a:lnTo>
                  <a:pt x="2747810" y="1282700"/>
                </a:lnTo>
                <a:lnTo>
                  <a:pt x="2734018" y="1270000"/>
                </a:lnTo>
                <a:lnTo>
                  <a:pt x="2698673" y="1270000"/>
                </a:lnTo>
                <a:lnTo>
                  <a:pt x="2698673" y="1346200"/>
                </a:lnTo>
                <a:lnTo>
                  <a:pt x="2698673" y="1358900"/>
                </a:lnTo>
                <a:lnTo>
                  <a:pt x="2691739" y="1397000"/>
                </a:lnTo>
                <a:lnTo>
                  <a:pt x="2672854" y="1422400"/>
                </a:lnTo>
                <a:lnTo>
                  <a:pt x="2644876" y="1447800"/>
                </a:lnTo>
                <a:lnTo>
                  <a:pt x="2574772" y="1447800"/>
                </a:lnTo>
                <a:lnTo>
                  <a:pt x="2574772" y="1524000"/>
                </a:lnTo>
                <a:lnTo>
                  <a:pt x="2574772" y="1841500"/>
                </a:lnTo>
                <a:lnTo>
                  <a:pt x="487400" y="1841500"/>
                </a:lnTo>
                <a:lnTo>
                  <a:pt x="437819" y="1828800"/>
                </a:lnTo>
                <a:lnTo>
                  <a:pt x="394728" y="1803400"/>
                </a:lnTo>
                <a:lnTo>
                  <a:pt x="360718" y="1765300"/>
                </a:lnTo>
                <a:lnTo>
                  <a:pt x="338404" y="1727200"/>
                </a:lnTo>
                <a:lnTo>
                  <a:pt x="330390" y="1676400"/>
                </a:lnTo>
                <a:lnTo>
                  <a:pt x="338404" y="1625600"/>
                </a:lnTo>
                <a:lnTo>
                  <a:pt x="360718" y="1587500"/>
                </a:lnTo>
                <a:lnTo>
                  <a:pt x="394728" y="1549400"/>
                </a:lnTo>
                <a:lnTo>
                  <a:pt x="437819" y="1524000"/>
                </a:lnTo>
                <a:lnTo>
                  <a:pt x="2574772" y="1524000"/>
                </a:lnTo>
                <a:lnTo>
                  <a:pt x="2574772" y="1447800"/>
                </a:lnTo>
                <a:lnTo>
                  <a:pt x="487400" y="1447800"/>
                </a:lnTo>
                <a:lnTo>
                  <a:pt x="441553" y="1460500"/>
                </a:lnTo>
                <a:lnTo>
                  <a:pt x="398830" y="1473200"/>
                </a:lnTo>
                <a:lnTo>
                  <a:pt x="360133" y="1485900"/>
                </a:lnTo>
                <a:lnTo>
                  <a:pt x="326402" y="1511300"/>
                </a:lnTo>
                <a:lnTo>
                  <a:pt x="298564" y="1549400"/>
                </a:lnTo>
                <a:lnTo>
                  <a:pt x="277545" y="1587500"/>
                </a:lnTo>
                <a:lnTo>
                  <a:pt x="264248" y="1638300"/>
                </a:lnTo>
                <a:lnTo>
                  <a:pt x="259613" y="1676400"/>
                </a:lnTo>
                <a:lnTo>
                  <a:pt x="259638" y="1676654"/>
                </a:lnTo>
                <a:lnTo>
                  <a:pt x="264248" y="1727200"/>
                </a:lnTo>
                <a:lnTo>
                  <a:pt x="277545" y="1765300"/>
                </a:lnTo>
                <a:lnTo>
                  <a:pt x="298564" y="1803400"/>
                </a:lnTo>
                <a:lnTo>
                  <a:pt x="326402" y="1841500"/>
                </a:lnTo>
                <a:lnTo>
                  <a:pt x="360133" y="1866900"/>
                </a:lnTo>
                <a:lnTo>
                  <a:pt x="398830" y="1892300"/>
                </a:lnTo>
                <a:lnTo>
                  <a:pt x="441553" y="1905000"/>
                </a:lnTo>
                <a:lnTo>
                  <a:pt x="2610624" y="1905000"/>
                </a:lnTo>
                <a:lnTo>
                  <a:pt x="2644838" y="1917700"/>
                </a:lnTo>
                <a:lnTo>
                  <a:pt x="2672816" y="1930400"/>
                </a:lnTo>
                <a:lnTo>
                  <a:pt x="2691701" y="1955800"/>
                </a:lnTo>
                <a:lnTo>
                  <a:pt x="2698635" y="1993900"/>
                </a:lnTo>
                <a:lnTo>
                  <a:pt x="2698635" y="2006600"/>
                </a:lnTo>
                <a:lnTo>
                  <a:pt x="438251" y="2006600"/>
                </a:lnTo>
                <a:lnTo>
                  <a:pt x="391312" y="1993900"/>
                </a:lnTo>
                <a:lnTo>
                  <a:pt x="347103" y="1981200"/>
                </a:lnTo>
                <a:lnTo>
                  <a:pt x="306158" y="1955800"/>
                </a:lnTo>
                <a:lnTo>
                  <a:pt x="268986" y="1930400"/>
                </a:lnTo>
                <a:lnTo>
                  <a:pt x="236105" y="1892300"/>
                </a:lnTo>
                <a:lnTo>
                  <a:pt x="208038" y="1854200"/>
                </a:lnTo>
                <a:lnTo>
                  <a:pt x="185305" y="1816100"/>
                </a:lnTo>
                <a:lnTo>
                  <a:pt x="168427" y="1778000"/>
                </a:lnTo>
                <a:lnTo>
                  <a:pt x="157911" y="1727200"/>
                </a:lnTo>
                <a:lnTo>
                  <a:pt x="154317" y="1676654"/>
                </a:lnTo>
                <a:lnTo>
                  <a:pt x="154330" y="1676400"/>
                </a:lnTo>
                <a:lnTo>
                  <a:pt x="157949" y="1625600"/>
                </a:lnTo>
                <a:lnTo>
                  <a:pt x="168465" y="1587500"/>
                </a:lnTo>
                <a:lnTo>
                  <a:pt x="185343" y="1536700"/>
                </a:lnTo>
                <a:lnTo>
                  <a:pt x="208076" y="1498600"/>
                </a:lnTo>
                <a:lnTo>
                  <a:pt x="236143" y="1460500"/>
                </a:lnTo>
                <a:lnTo>
                  <a:pt x="269024" y="1422400"/>
                </a:lnTo>
                <a:lnTo>
                  <a:pt x="306197" y="1397000"/>
                </a:lnTo>
                <a:lnTo>
                  <a:pt x="347141" y="1371600"/>
                </a:lnTo>
                <a:lnTo>
                  <a:pt x="391337" y="1358900"/>
                </a:lnTo>
                <a:lnTo>
                  <a:pt x="438277" y="1346200"/>
                </a:lnTo>
                <a:lnTo>
                  <a:pt x="2698673" y="1346200"/>
                </a:lnTo>
                <a:lnTo>
                  <a:pt x="2698673" y="1270000"/>
                </a:lnTo>
                <a:lnTo>
                  <a:pt x="2685504" y="1270000"/>
                </a:lnTo>
                <a:lnTo>
                  <a:pt x="2693657" y="1257300"/>
                </a:lnTo>
                <a:lnTo>
                  <a:pt x="2699804" y="1244600"/>
                </a:lnTo>
                <a:lnTo>
                  <a:pt x="2703690" y="1219200"/>
                </a:lnTo>
                <a:lnTo>
                  <a:pt x="2705036" y="1206500"/>
                </a:lnTo>
                <a:lnTo>
                  <a:pt x="2697823" y="1155700"/>
                </a:lnTo>
                <a:lnTo>
                  <a:pt x="2684449" y="1130300"/>
                </a:lnTo>
                <a:lnTo>
                  <a:pt x="2677757" y="1117600"/>
                </a:lnTo>
                <a:lnTo>
                  <a:pt x="2647175" y="1092200"/>
                </a:lnTo>
                <a:lnTo>
                  <a:pt x="2634297" y="1083767"/>
                </a:lnTo>
                <a:lnTo>
                  <a:pt x="2634297" y="1206500"/>
                </a:lnTo>
                <a:lnTo>
                  <a:pt x="2628760" y="1231900"/>
                </a:lnTo>
                <a:lnTo>
                  <a:pt x="2613647" y="1257300"/>
                </a:lnTo>
                <a:lnTo>
                  <a:pt x="2591257" y="1270000"/>
                </a:lnTo>
                <a:lnTo>
                  <a:pt x="558419" y="1270000"/>
                </a:lnTo>
                <a:lnTo>
                  <a:pt x="536028" y="1257300"/>
                </a:lnTo>
                <a:lnTo>
                  <a:pt x="520928" y="1231900"/>
                </a:lnTo>
                <a:lnTo>
                  <a:pt x="515391" y="1206500"/>
                </a:lnTo>
                <a:lnTo>
                  <a:pt x="520941" y="1181100"/>
                </a:lnTo>
                <a:lnTo>
                  <a:pt x="536041" y="1155700"/>
                </a:lnTo>
                <a:lnTo>
                  <a:pt x="558431" y="1143000"/>
                </a:lnTo>
                <a:lnTo>
                  <a:pt x="585812" y="1130300"/>
                </a:lnTo>
                <a:lnTo>
                  <a:pt x="2563876" y="1130300"/>
                </a:lnTo>
                <a:lnTo>
                  <a:pt x="2591270" y="1143000"/>
                </a:lnTo>
                <a:lnTo>
                  <a:pt x="2613660" y="1155700"/>
                </a:lnTo>
                <a:lnTo>
                  <a:pt x="2628760" y="1181100"/>
                </a:lnTo>
                <a:lnTo>
                  <a:pt x="2634297" y="1206500"/>
                </a:lnTo>
                <a:lnTo>
                  <a:pt x="2634297" y="1083767"/>
                </a:lnTo>
                <a:lnTo>
                  <a:pt x="2608427" y="1066800"/>
                </a:lnTo>
                <a:lnTo>
                  <a:pt x="2523286" y="1066800"/>
                </a:lnTo>
                <a:lnTo>
                  <a:pt x="2523286" y="685800"/>
                </a:lnTo>
                <a:lnTo>
                  <a:pt x="2523286" y="660400"/>
                </a:lnTo>
                <a:lnTo>
                  <a:pt x="2711767" y="609600"/>
                </a:lnTo>
                <a:lnTo>
                  <a:pt x="2855607" y="647700"/>
                </a:lnTo>
                <a:lnTo>
                  <a:pt x="2902191" y="685800"/>
                </a:lnTo>
                <a:lnTo>
                  <a:pt x="2920225" y="736600"/>
                </a:lnTo>
                <a:lnTo>
                  <a:pt x="2920225" y="863600"/>
                </a:lnTo>
                <a:lnTo>
                  <a:pt x="2870301" y="876300"/>
                </a:lnTo>
                <a:lnTo>
                  <a:pt x="2829661" y="901700"/>
                </a:lnTo>
                <a:lnTo>
                  <a:pt x="2802344" y="939800"/>
                </a:lnTo>
                <a:lnTo>
                  <a:pt x="2792336" y="990600"/>
                </a:lnTo>
                <a:lnTo>
                  <a:pt x="2799169" y="1041400"/>
                </a:lnTo>
                <a:lnTo>
                  <a:pt x="2818180" y="1079500"/>
                </a:lnTo>
                <a:lnTo>
                  <a:pt x="2847162" y="1104900"/>
                </a:lnTo>
                <a:lnTo>
                  <a:pt x="2883878" y="1117600"/>
                </a:lnTo>
                <a:lnTo>
                  <a:pt x="2926105" y="1130300"/>
                </a:lnTo>
                <a:lnTo>
                  <a:pt x="2985160" y="1130300"/>
                </a:lnTo>
                <a:lnTo>
                  <a:pt x="3027388" y="1117600"/>
                </a:lnTo>
                <a:lnTo>
                  <a:pt x="3064103" y="1104900"/>
                </a:lnTo>
                <a:lnTo>
                  <a:pt x="3093059" y="1079500"/>
                </a:lnTo>
                <a:lnTo>
                  <a:pt x="3105734" y="1054100"/>
                </a:lnTo>
                <a:lnTo>
                  <a:pt x="3112071" y="1041400"/>
                </a:lnTo>
                <a:lnTo>
                  <a:pt x="3118891" y="990600"/>
                </a:lnTo>
                <a:lnTo>
                  <a:pt x="3108896" y="939800"/>
                </a:lnTo>
                <a:lnTo>
                  <a:pt x="3081566" y="901700"/>
                </a:lnTo>
                <a:lnTo>
                  <a:pt x="3048152" y="880821"/>
                </a:lnTo>
                <a:lnTo>
                  <a:pt x="3048152" y="990600"/>
                </a:lnTo>
                <a:lnTo>
                  <a:pt x="3043199" y="1016000"/>
                </a:lnTo>
                <a:lnTo>
                  <a:pt x="3029699" y="1041400"/>
                </a:lnTo>
                <a:lnTo>
                  <a:pt x="3009684" y="1054100"/>
                </a:lnTo>
                <a:lnTo>
                  <a:pt x="2901658" y="1054100"/>
                </a:lnTo>
                <a:lnTo>
                  <a:pt x="2881630" y="1041400"/>
                </a:lnTo>
                <a:lnTo>
                  <a:pt x="2868104" y="1016000"/>
                </a:lnTo>
                <a:lnTo>
                  <a:pt x="2863151" y="990600"/>
                </a:lnTo>
                <a:lnTo>
                  <a:pt x="2868104" y="965200"/>
                </a:lnTo>
                <a:lnTo>
                  <a:pt x="2881630" y="952500"/>
                </a:lnTo>
                <a:lnTo>
                  <a:pt x="2901658" y="939800"/>
                </a:lnTo>
                <a:lnTo>
                  <a:pt x="2926143" y="927100"/>
                </a:lnTo>
                <a:lnTo>
                  <a:pt x="2985198" y="927100"/>
                </a:lnTo>
                <a:lnTo>
                  <a:pt x="3009684" y="939800"/>
                </a:lnTo>
                <a:lnTo>
                  <a:pt x="3029699" y="952500"/>
                </a:lnTo>
                <a:lnTo>
                  <a:pt x="3043199" y="965200"/>
                </a:lnTo>
                <a:lnTo>
                  <a:pt x="3048152" y="990600"/>
                </a:lnTo>
                <a:lnTo>
                  <a:pt x="3048152" y="880821"/>
                </a:lnTo>
                <a:lnTo>
                  <a:pt x="3040938" y="876300"/>
                </a:lnTo>
                <a:lnTo>
                  <a:pt x="2991002" y="863600"/>
                </a:lnTo>
                <a:lnTo>
                  <a:pt x="2991002" y="736600"/>
                </a:lnTo>
                <a:lnTo>
                  <a:pt x="2982468" y="685800"/>
                </a:lnTo>
                <a:lnTo>
                  <a:pt x="2958554" y="647700"/>
                </a:lnTo>
                <a:lnTo>
                  <a:pt x="2921825" y="609600"/>
                </a:lnTo>
                <a:lnTo>
                  <a:pt x="2874822" y="584200"/>
                </a:lnTo>
                <a:lnTo>
                  <a:pt x="2842234" y="571500"/>
                </a:lnTo>
                <a:lnTo>
                  <a:pt x="2936125" y="546100"/>
                </a:lnTo>
                <a:lnTo>
                  <a:pt x="3123882" y="495300"/>
                </a:lnTo>
                <a:lnTo>
                  <a:pt x="3134347" y="495300"/>
                </a:lnTo>
                <a:lnTo>
                  <a:pt x="3142500" y="482600"/>
                </a:lnTo>
                <a:lnTo>
                  <a:pt x="3147796" y="469900"/>
                </a:lnTo>
                <a:lnTo>
                  <a:pt x="3149689" y="457200"/>
                </a:lnTo>
                <a:lnTo>
                  <a:pt x="3147796" y="457200"/>
                </a:lnTo>
                <a:lnTo>
                  <a:pt x="3142500" y="444500"/>
                </a:lnTo>
                <a:lnTo>
                  <a:pt x="3134347" y="431800"/>
                </a:lnTo>
                <a:lnTo>
                  <a:pt x="3123882" y="431800"/>
                </a:lnTo>
                <a:lnTo>
                  <a:pt x="2983827" y="392684"/>
                </a:lnTo>
                <a:lnTo>
                  <a:pt x="2983827" y="457200"/>
                </a:lnTo>
                <a:lnTo>
                  <a:pt x="2711793" y="546100"/>
                </a:lnTo>
                <a:lnTo>
                  <a:pt x="1982063" y="330200"/>
                </a:lnTo>
                <a:lnTo>
                  <a:pt x="1968080" y="330200"/>
                </a:lnTo>
                <a:lnTo>
                  <a:pt x="1955203" y="342900"/>
                </a:lnTo>
                <a:lnTo>
                  <a:pt x="1944839" y="342900"/>
                </a:lnTo>
                <a:lnTo>
                  <a:pt x="1938401" y="355600"/>
                </a:lnTo>
                <a:lnTo>
                  <a:pt x="1950364" y="393700"/>
                </a:lnTo>
                <a:lnTo>
                  <a:pt x="2581325" y="571500"/>
                </a:lnTo>
                <a:lnTo>
                  <a:pt x="2452586" y="608863"/>
                </a:lnTo>
                <a:lnTo>
                  <a:pt x="2452586" y="685800"/>
                </a:lnTo>
                <a:lnTo>
                  <a:pt x="2452586" y="1066800"/>
                </a:lnTo>
                <a:lnTo>
                  <a:pt x="697103" y="1066800"/>
                </a:lnTo>
                <a:lnTo>
                  <a:pt x="697103" y="685800"/>
                </a:lnTo>
                <a:lnTo>
                  <a:pt x="1568386" y="927100"/>
                </a:lnTo>
                <a:lnTo>
                  <a:pt x="1581340" y="927100"/>
                </a:lnTo>
                <a:lnTo>
                  <a:pt x="1810613" y="863600"/>
                </a:lnTo>
                <a:lnTo>
                  <a:pt x="2452586" y="685800"/>
                </a:lnTo>
                <a:lnTo>
                  <a:pt x="2452586" y="608863"/>
                </a:lnTo>
                <a:lnTo>
                  <a:pt x="1574825" y="863600"/>
                </a:lnTo>
                <a:lnTo>
                  <a:pt x="958405" y="685800"/>
                </a:lnTo>
                <a:lnTo>
                  <a:pt x="165862" y="457200"/>
                </a:lnTo>
                <a:lnTo>
                  <a:pt x="1574863" y="63500"/>
                </a:lnTo>
                <a:lnTo>
                  <a:pt x="2983827" y="457200"/>
                </a:lnTo>
                <a:lnTo>
                  <a:pt x="2983827" y="392684"/>
                </a:lnTo>
                <a:lnTo>
                  <a:pt x="1805470" y="63500"/>
                </a:lnTo>
                <a:lnTo>
                  <a:pt x="1578152" y="0"/>
                </a:lnTo>
                <a:lnTo>
                  <a:pt x="1571498" y="0"/>
                </a:lnTo>
                <a:lnTo>
                  <a:pt x="25806" y="431800"/>
                </a:lnTo>
                <a:lnTo>
                  <a:pt x="15341" y="431800"/>
                </a:lnTo>
                <a:lnTo>
                  <a:pt x="7188" y="444500"/>
                </a:lnTo>
                <a:lnTo>
                  <a:pt x="1892" y="457200"/>
                </a:lnTo>
                <a:lnTo>
                  <a:pt x="0" y="457200"/>
                </a:lnTo>
                <a:lnTo>
                  <a:pt x="1892" y="469900"/>
                </a:lnTo>
                <a:lnTo>
                  <a:pt x="7188" y="482600"/>
                </a:lnTo>
                <a:lnTo>
                  <a:pt x="15341" y="495300"/>
                </a:lnTo>
                <a:lnTo>
                  <a:pt x="25806" y="495300"/>
                </a:lnTo>
                <a:lnTo>
                  <a:pt x="626364" y="660400"/>
                </a:lnTo>
                <a:lnTo>
                  <a:pt x="626364" y="1066800"/>
                </a:lnTo>
                <a:lnTo>
                  <a:pt x="541274" y="1066800"/>
                </a:lnTo>
                <a:lnTo>
                  <a:pt x="502513" y="1092200"/>
                </a:lnTo>
                <a:lnTo>
                  <a:pt x="471932" y="1117600"/>
                </a:lnTo>
                <a:lnTo>
                  <a:pt x="451866" y="1155700"/>
                </a:lnTo>
                <a:lnTo>
                  <a:pt x="444652" y="1206500"/>
                </a:lnTo>
                <a:lnTo>
                  <a:pt x="446036" y="1219200"/>
                </a:lnTo>
                <a:lnTo>
                  <a:pt x="450037" y="1244600"/>
                </a:lnTo>
                <a:lnTo>
                  <a:pt x="456387" y="1257300"/>
                </a:lnTo>
                <a:lnTo>
                  <a:pt x="464820" y="1270000"/>
                </a:lnTo>
                <a:lnTo>
                  <a:pt x="416687" y="1282700"/>
                </a:lnTo>
                <a:lnTo>
                  <a:pt x="370420" y="1295400"/>
                </a:lnTo>
                <a:lnTo>
                  <a:pt x="326377" y="1308100"/>
                </a:lnTo>
                <a:lnTo>
                  <a:pt x="284886" y="1333500"/>
                </a:lnTo>
                <a:lnTo>
                  <a:pt x="246303" y="1358900"/>
                </a:lnTo>
                <a:lnTo>
                  <a:pt x="210972" y="1384300"/>
                </a:lnTo>
                <a:lnTo>
                  <a:pt x="179235" y="1422400"/>
                </a:lnTo>
                <a:lnTo>
                  <a:pt x="151434" y="1460500"/>
                </a:lnTo>
                <a:lnTo>
                  <a:pt x="127914" y="1498600"/>
                </a:lnTo>
                <a:lnTo>
                  <a:pt x="109029" y="1536700"/>
                </a:lnTo>
                <a:lnTo>
                  <a:pt x="95110" y="1587500"/>
                </a:lnTo>
                <a:lnTo>
                  <a:pt x="86499" y="1625600"/>
                </a:lnTo>
                <a:lnTo>
                  <a:pt x="83553" y="1676400"/>
                </a:lnTo>
                <a:lnTo>
                  <a:pt x="83566" y="1676654"/>
                </a:lnTo>
                <a:lnTo>
                  <a:pt x="86283" y="1727200"/>
                </a:lnTo>
                <a:lnTo>
                  <a:pt x="94246" y="1765300"/>
                </a:lnTo>
                <a:lnTo>
                  <a:pt x="107137" y="1816100"/>
                </a:lnTo>
                <a:lnTo>
                  <a:pt x="124675" y="1854200"/>
                </a:lnTo>
                <a:lnTo>
                  <a:pt x="146519" y="1892300"/>
                </a:lnTo>
                <a:lnTo>
                  <a:pt x="172402" y="1930400"/>
                </a:lnTo>
                <a:lnTo>
                  <a:pt x="201980" y="1968500"/>
                </a:lnTo>
                <a:lnTo>
                  <a:pt x="234988" y="1993900"/>
                </a:lnTo>
                <a:lnTo>
                  <a:pt x="271081" y="2019300"/>
                </a:lnTo>
                <a:lnTo>
                  <a:pt x="309981" y="2044700"/>
                </a:lnTo>
                <a:lnTo>
                  <a:pt x="351370" y="2057400"/>
                </a:lnTo>
                <a:lnTo>
                  <a:pt x="394944" y="2070100"/>
                </a:lnTo>
                <a:lnTo>
                  <a:pt x="440397" y="2082800"/>
                </a:lnTo>
                <a:lnTo>
                  <a:pt x="494868" y="2082800"/>
                </a:lnTo>
                <a:lnTo>
                  <a:pt x="494868" y="2095500"/>
                </a:lnTo>
                <a:lnTo>
                  <a:pt x="500951" y="2146300"/>
                </a:lnTo>
                <a:lnTo>
                  <a:pt x="518083" y="2184400"/>
                </a:lnTo>
                <a:lnTo>
                  <a:pt x="578662" y="2235200"/>
                </a:lnTo>
                <a:lnTo>
                  <a:pt x="618718" y="2247900"/>
                </a:lnTo>
                <a:lnTo>
                  <a:pt x="618718" y="2578100"/>
                </a:lnTo>
                <a:lnTo>
                  <a:pt x="578662" y="2590800"/>
                </a:lnTo>
                <a:lnTo>
                  <a:pt x="544550" y="2616200"/>
                </a:lnTo>
                <a:lnTo>
                  <a:pt x="518083" y="2654300"/>
                </a:lnTo>
                <a:lnTo>
                  <a:pt x="500951" y="2692400"/>
                </a:lnTo>
                <a:lnTo>
                  <a:pt x="494868" y="2730500"/>
                </a:lnTo>
                <a:lnTo>
                  <a:pt x="494868" y="2781300"/>
                </a:lnTo>
                <a:lnTo>
                  <a:pt x="497649" y="2794000"/>
                </a:lnTo>
                <a:lnTo>
                  <a:pt x="505231" y="2806700"/>
                </a:lnTo>
                <a:lnTo>
                  <a:pt x="516483" y="2819400"/>
                </a:lnTo>
                <a:lnTo>
                  <a:pt x="2823946" y="2819400"/>
                </a:lnTo>
                <a:lnTo>
                  <a:pt x="2869400" y="2806700"/>
                </a:lnTo>
                <a:lnTo>
                  <a:pt x="2912973" y="2794000"/>
                </a:lnTo>
                <a:lnTo>
                  <a:pt x="2954363" y="2781300"/>
                </a:lnTo>
                <a:lnTo>
                  <a:pt x="2993250" y="2755900"/>
                </a:lnTo>
                <a:lnTo>
                  <a:pt x="3011297" y="2743200"/>
                </a:lnTo>
                <a:lnTo>
                  <a:pt x="3029356" y="2730500"/>
                </a:lnTo>
                <a:lnTo>
                  <a:pt x="3062338" y="2705100"/>
                </a:lnTo>
                <a:lnTo>
                  <a:pt x="3091929" y="2667000"/>
                </a:lnTo>
                <a:lnTo>
                  <a:pt x="3117799" y="2628900"/>
                </a:lnTo>
                <a:lnTo>
                  <a:pt x="3139643" y="2590800"/>
                </a:lnTo>
                <a:lnTo>
                  <a:pt x="3157169" y="2552700"/>
                </a:lnTo>
                <a:lnTo>
                  <a:pt x="3170072" y="2501900"/>
                </a:lnTo>
                <a:lnTo>
                  <a:pt x="3178035" y="2463800"/>
                </a:lnTo>
                <a:lnTo>
                  <a:pt x="3180753" y="2413000"/>
                </a:lnTo>
                <a:close/>
              </a:path>
            </a:pathLst>
          </a:custGeom>
          <a:solidFill>
            <a:srgbClr val="789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14906" y="1626392"/>
            <a:ext cx="12158345" cy="4788490"/>
          </a:xfrm>
          <a:prstGeom prst="rect">
            <a:avLst/>
          </a:prstGeom>
        </p:spPr>
        <p:txBody>
          <a:bodyPr vert="horz" wrap="square" lIns="0" tIns="261620" rIns="0" bIns="0" rtlCol="0" anchor="t">
            <a:spAutoFit/>
          </a:bodyPr>
          <a:lstStyle/>
          <a:p>
            <a:pPr marL="12700" algn="just">
              <a:spcBef>
                <a:spcPts val="2060"/>
              </a:spcBef>
            </a:pPr>
            <a:r>
              <a:rPr lang="es-ES" sz="2800" b="1" spc="-10" dirty="0" err="1">
                <a:solidFill>
                  <a:srgbClr val="0E4561"/>
                </a:solidFill>
                <a:latin typeface="Arial"/>
                <a:cs typeface="Arial"/>
              </a:rPr>
              <a:t>Most</a:t>
            </a:r>
            <a:r>
              <a:rPr lang="es-ES" sz="2800" b="1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800" b="1" spc="-10" dirty="0" err="1">
                <a:solidFill>
                  <a:srgbClr val="0E4561"/>
                </a:solidFill>
                <a:latin typeface="Arial"/>
                <a:cs typeface="Arial"/>
              </a:rPr>
              <a:t>relevant</a:t>
            </a:r>
            <a:r>
              <a:rPr lang="es-ES" sz="2800" b="1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800" b="1" spc="-10" dirty="0" err="1">
                <a:solidFill>
                  <a:srgbClr val="0E4561"/>
                </a:solidFill>
                <a:latin typeface="Arial"/>
                <a:cs typeface="Arial"/>
              </a:rPr>
              <a:t>results</a:t>
            </a:r>
            <a:r>
              <a:rPr lang="es-ES" sz="2800" b="1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  <a:p>
            <a:pPr marL="355600" indent="-342900" algn="just">
              <a:spcBef>
                <a:spcPts val="1960"/>
              </a:spcBef>
              <a:buFont typeface="Arial"/>
              <a:buChar char="•"/>
            </a:pPr>
            <a:r>
              <a:rPr lang="es-ES" sz="2400" b="1" spc="-50" dirty="0">
                <a:solidFill>
                  <a:srgbClr val="0E4561"/>
                </a:solidFill>
                <a:latin typeface="Arial"/>
                <a:cs typeface="Arial"/>
              </a:rPr>
              <a:t>LLD</a:t>
            </a:r>
            <a:r>
              <a:rPr sz="2400" b="1" spc="-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110" dirty="0">
                <a:solidFill>
                  <a:srgbClr val="0E4561"/>
                </a:solidFill>
                <a:latin typeface="Arial"/>
                <a:cs typeface="Arial"/>
              </a:rPr>
              <a:t>are</a:t>
            </a:r>
            <a:r>
              <a:rPr sz="2400" b="1" spc="-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E4561"/>
                </a:solidFill>
                <a:latin typeface="Arial"/>
                <a:cs typeface="Arial"/>
              </a:rPr>
              <a:t>underrepresented.</a:t>
            </a:r>
          </a:p>
          <a:p>
            <a:pPr marL="355600" indent="-342900" algn="just">
              <a:spcBef>
                <a:spcPts val="1960"/>
              </a:spcBef>
              <a:buFont typeface="Arial"/>
              <a:buChar char="•"/>
            </a:pP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Most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students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in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three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participating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countries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stated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that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they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had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b="1" spc="-10" dirty="0" err="1">
                <a:solidFill>
                  <a:srgbClr val="0E4561"/>
                </a:solidFill>
                <a:latin typeface="Arial"/>
                <a:cs typeface="Arial"/>
              </a:rPr>
              <a:t>never</a:t>
            </a:r>
            <a:r>
              <a:rPr lang="es-ES" sz="2400" b="1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received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training in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interpreting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and/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or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mediation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,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although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they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admitted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to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having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acted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as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interpreters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/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mediators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for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their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families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or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friends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to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some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extent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. </a:t>
            </a:r>
          </a:p>
          <a:p>
            <a:pPr marL="355600" indent="-342900" algn="just">
              <a:spcBef>
                <a:spcPts val="1960"/>
              </a:spcBef>
              <a:buFont typeface="Arial"/>
              <a:buChar char="•"/>
            </a:pP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Most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professionals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affirmed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having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b="1" spc="-10" dirty="0" err="1">
                <a:solidFill>
                  <a:srgbClr val="0E4561"/>
                </a:solidFill>
                <a:latin typeface="Arial"/>
                <a:cs typeface="Arial"/>
              </a:rPr>
              <a:t>frequent</a:t>
            </a:r>
            <a:r>
              <a:rPr lang="es-ES" sz="2400" b="1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b="1" spc="-10" dirty="0" err="1">
                <a:solidFill>
                  <a:srgbClr val="0E4561"/>
                </a:solidFill>
                <a:latin typeface="Arial"/>
                <a:cs typeface="Arial"/>
              </a:rPr>
              <a:t>or</a:t>
            </a:r>
            <a:r>
              <a:rPr lang="es-ES" sz="2400" b="1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b="1" spc="-10" dirty="0" err="1">
                <a:solidFill>
                  <a:srgbClr val="0E4561"/>
                </a:solidFill>
                <a:latin typeface="Arial"/>
                <a:cs typeface="Arial"/>
              </a:rPr>
              <a:t>daily</a:t>
            </a:r>
            <a:r>
              <a:rPr lang="es-ES" sz="2400" b="1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b="1" spc="-10" dirty="0" err="1">
                <a:solidFill>
                  <a:srgbClr val="0E4561"/>
                </a:solidFill>
                <a:latin typeface="Arial"/>
                <a:cs typeface="Arial"/>
              </a:rPr>
              <a:t>contact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with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LLD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speakers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.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However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, 45.7% in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Italy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and 57.9%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respondents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in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Spain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declared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that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there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is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no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form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mediation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services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available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in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their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b="1" spc="-10" dirty="0" err="1">
                <a:solidFill>
                  <a:srgbClr val="0E4561"/>
                </a:solidFill>
                <a:latin typeface="Arial"/>
                <a:cs typeface="Arial"/>
              </a:rPr>
              <a:t>workplace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.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Conversely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, 43.2%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professionals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in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Greece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state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that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language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mediators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are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part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b="1" spc="-10" dirty="0">
                <a:solidFill>
                  <a:srgbClr val="0E4561"/>
                </a:solidFill>
                <a:latin typeface="Arial"/>
                <a:cs typeface="Arial"/>
              </a:rPr>
              <a:t>staff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where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they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work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.</a:t>
            </a:r>
            <a:endParaRPr lang="es-ES" dirty="0"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18756" y="9779093"/>
            <a:ext cx="571499" cy="3619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92634" y="9779093"/>
            <a:ext cx="257174" cy="25717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5710352" y="9779188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297882" y="256984"/>
                </a:moveTo>
                <a:lnTo>
                  <a:pt x="186046" y="256984"/>
                </a:lnTo>
                <a:lnTo>
                  <a:pt x="148420" y="198687"/>
                </a:lnTo>
                <a:lnTo>
                  <a:pt x="111538" y="256984"/>
                </a:lnTo>
                <a:lnTo>
                  <a:pt x="0" y="256984"/>
                </a:lnTo>
                <a:lnTo>
                  <a:pt x="92800" y="127451"/>
                </a:lnTo>
                <a:lnTo>
                  <a:pt x="3271" y="0"/>
                </a:lnTo>
                <a:lnTo>
                  <a:pt x="113174" y="0"/>
                </a:lnTo>
                <a:lnTo>
                  <a:pt x="150353" y="54876"/>
                </a:lnTo>
                <a:lnTo>
                  <a:pt x="186492" y="0"/>
                </a:lnTo>
                <a:lnTo>
                  <a:pt x="292825" y="0"/>
                </a:lnTo>
                <a:lnTo>
                  <a:pt x="203446" y="124328"/>
                </a:lnTo>
                <a:lnTo>
                  <a:pt x="297882" y="25698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03F60598-1B7A-9230-BE86-675FBDBDFE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6000" y="497473"/>
            <a:ext cx="14376634" cy="9473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lang="es-ES" sz="5550" spc="-560"/>
              <a:t>2</a:t>
            </a:r>
            <a:r>
              <a:rPr sz="5550" spc="-560"/>
              <a:t>.</a:t>
            </a:r>
            <a:r>
              <a:rPr sz="5550" spc="-90" dirty="0"/>
              <a:t> </a:t>
            </a:r>
            <a:r>
              <a:rPr sz="5550" spc="-580" dirty="0"/>
              <a:t>WP2:</a:t>
            </a:r>
            <a:r>
              <a:rPr sz="5550" spc="-85" dirty="0"/>
              <a:t> </a:t>
            </a:r>
            <a:r>
              <a:rPr sz="5550" spc="-340" dirty="0"/>
              <a:t>Networking,</a:t>
            </a:r>
            <a:r>
              <a:rPr sz="5550" spc="-85" dirty="0"/>
              <a:t> </a:t>
            </a:r>
            <a:r>
              <a:rPr sz="5550" spc="-434" dirty="0"/>
              <a:t>mapping, </a:t>
            </a:r>
            <a:r>
              <a:rPr sz="5550" spc="-280" dirty="0"/>
              <a:t>surveys</a:t>
            </a:r>
            <a:r>
              <a:rPr sz="5550" spc="-95" dirty="0"/>
              <a:t> </a:t>
            </a:r>
            <a:r>
              <a:rPr sz="5550" dirty="0"/>
              <a:t>&amp;</a:t>
            </a:r>
            <a:r>
              <a:rPr sz="5550" spc="-170" dirty="0"/>
              <a:t> </a:t>
            </a:r>
            <a:r>
              <a:rPr sz="5550" spc="-270" dirty="0"/>
              <a:t>interviews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5314" y="4103130"/>
            <a:ext cx="4202519" cy="326571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027698" y="5707619"/>
            <a:ext cx="4344035" cy="0"/>
          </a:xfrm>
          <a:custGeom>
            <a:avLst/>
            <a:gdLst/>
            <a:ahLst/>
            <a:cxnLst/>
            <a:rect l="l" t="t" r="r" b="b"/>
            <a:pathLst>
              <a:path w="4344035">
                <a:moveTo>
                  <a:pt x="0" y="0"/>
                </a:moveTo>
                <a:lnTo>
                  <a:pt x="4343426" y="0"/>
                </a:lnTo>
              </a:path>
            </a:pathLst>
          </a:custGeom>
          <a:ln w="57130">
            <a:solidFill>
              <a:srgbClr val="7894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11069" y="7609755"/>
            <a:ext cx="4344035" cy="0"/>
          </a:xfrm>
          <a:custGeom>
            <a:avLst/>
            <a:gdLst/>
            <a:ahLst/>
            <a:cxnLst/>
            <a:rect l="l" t="t" r="r" b="b"/>
            <a:pathLst>
              <a:path w="4344034">
                <a:moveTo>
                  <a:pt x="0" y="0"/>
                </a:moveTo>
                <a:lnTo>
                  <a:pt x="4343478" y="0"/>
                </a:lnTo>
              </a:path>
            </a:pathLst>
          </a:custGeom>
          <a:ln w="57106">
            <a:solidFill>
              <a:srgbClr val="7894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6223" y="8542297"/>
            <a:ext cx="4715510" cy="0"/>
          </a:xfrm>
          <a:custGeom>
            <a:avLst/>
            <a:gdLst/>
            <a:ahLst/>
            <a:cxnLst/>
            <a:rect l="l" t="t" r="r" b="b"/>
            <a:pathLst>
              <a:path w="4715510">
                <a:moveTo>
                  <a:pt x="0" y="0"/>
                </a:moveTo>
                <a:lnTo>
                  <a:pt x="4714901" y="0"/>
                </a:lnTo>
              </a:path>
            </a:pathLst>
          </a:custGeom>
          <a:ln w="57131">
            <a:solidFill>
              <a:srgbClr val="7894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42677" y="2792204"/>
            <a:ext cx="5042535" cy="316201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2099945" algn="r">
              <a:lnSpc>
                <a:spcPct val="117200"/>
              </a:lnSpc>
              <a:spcBef>
                <a:spcPts val="405"/>
              </a:spcBef>
            </a:pPr>
            <a:r>
              <a:rPr sz="2800" b="1" spc="70" dirty="0">
                <a:solidFill>
                  <a:srgbClr val="0E4561"/>
                </a:solidFill>
                <a:latin typeface="Arial"/>
                <a:cs typeface="Arial"/>
              </a:rPr>
              <a:t>Material</a:t>
            </a:r>
            <a:r>
              <a:rPr sz="2800" b="1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E4561"/>
                </a:solidFill>
                <a:latin typeface="Arial"/>
                <a:cs typeface="Arial"/>
              </a:rPr>
              <a:t>analysis </a:t>
            </a:r>
            <a:r>
              <a:rPr lang="es-ES" sz="2400" spc="-20" dirty="0">
                <a:solidFill>
                  <a:srgbClr val="0E4561"/>
                </a:solidFill>
                <a:latin typeface="Arial"/>
                <a:cs typeface="Arial"/>
              </a:rPr>
              <a:t>R</a:t>
            </a:r>
            <a:r>
              <a:rPr sz="2400" dirty="0" err="1">
                <a:solidFill>
                  <a:srgbClr val="0E4561"/>
                </a:solidFill>
                <a:latin typeface="Arial"/>
                <a:cs typeface="Arial"/>
              </a:rPr>
              <a:t>esults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0E4561"/>
                </a:solidFill>
                <a:latin typeface="Arial"/>
                <a:cs typeface="Arial"/>
              </a:rPr>
              <a:t>obtained</a:t>
            </a:r>
            <a:r>
              <a:rPr sz="2400" spc="8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0E4561"/>
                </a:solidFill>
                <a:latin typeface="Arial"/>
                <a:cs typeface="Arial"/>
              </a:rPr>
              <a:t>from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sz="2400" spc="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0E4561"/>
                </a:solidFill>
                <a:latin typeface="Arial"/>
                <a:cs typeface="Arial"/>
              </a:rPr>
              <a:t>mapping</a:t>
            </a:r>
            <a:r>
              <a:rPr sz="2400" spc="2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task</a:t>
            </a:r>
            <a:r>
              <a:rPr sz="2400" spc="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0E4561"/>
                </a:solidFill>
                <a:latin typeface="Arial"/>
                <a:cs typeface="Arial"/>
              </a:rPr>
              <a:t>to</a:t>
            </a:r>
            <a:r>
              <a:rPr sz="2400" spc="2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select</a:t>
            </a:r>
            <a:r>
              <a:rPr sz="2400" spc="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those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resources</a:t>
            </a:r>
            <a:r>
              <a:rPr sz="2400" spc="9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spc="9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95" dirty="0" err="1">
                <a:solidFill>
                  <a:srgbClr val="0E4561"/>
                </a:solidFill>
                <a:latin typeface="Arial"/>
                <a:cs typeface="Arial"/>
              </a:rPr>
              <a:t>programmes</a:t>
            </a:r>
            <a:r>
              <a:rPr sz="2400" spc="9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that</a:t>
            </a:r>
            <a:r>
              <a:rPr lang="es-ES" sz="2400" spc="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55" dirty="0">
                <a:solidFill>
                  <a:srgbClr val="0E4561"/>
                </a:solidFill>
                <a:latin typeface="Arial"/>
                <a:cs typeface="Arial"/>
              </a:rPr>
              <a:t>could</a:t>
            </a:r>
            <a:r>
              <a:rPr lang="en-US" sz="2400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60" dirty="0">
                <a:solidFill>
                  <a:srgbClr val="0E4561"/>
                </a:solidFill>
                <a:latin typeface="Arial"/>
                <a:cs typeface="Arial"/>
              </a:rPr>
              <a:t>be</a:t>
            </a:r>
            <a:r>
              <a:rPr lang="en-US" sz="2400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75" dirty="0">
                <a:solidFill>
                  <a:srgbClr val="0E4561"/>
                </a:solidFill>
                <a:latin typeface="Arial"/>
                <a:cs typeface="Arial"/>
              </a:rPr>
              <a:t>particularly</a:t>
            </a:r>
            <a:r>
              <a:rPr lang="en-US" sz="2400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E4561"/>
                </a:solidFill>
                <a:latin typeface="Arial"/>
                <a:cs typeface="Arial"/>
              </a:rPr>
              <a:t>useful</a:t>
            </a:r>
            <a:r>
              <a:rPr lang="en-US" sz="2400" spc="3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140" dirty="0">
                <a:solidFill>
                  <a:srgbClr val="0E4561"/>
                </a:solidFill>
                <a:latin typeface="Arial"/>
                <a:cs typeface="Arial"/>
              </a:rPr>
              <a:t>for</a:t>
            </a:r>
            <a:r>
              <a:rPr lang="en-US"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30" dirty="0">
                <a:solidFill>
                  <a:srgbClr val="0E4561"/>
                </a:solidFill>
                <a:latin typeface="Arial"/>
                <a:cs typeface="Arial"/>
              </a:rPr>
              <a:t>the </a:t>
            </a:r>
            <a:r>
              <a:rPr lang="en-US" sz="2400" dirty="0">
                <a:solidFill>
                  <a:srgbClr val="0E4561"/>
                </a:solidFill>
                <a:latin typeface="Arial"/>
                <a:cs typeface="Arial"/>
              </a:rPr>
              <a:t>design</a:t>
            </a:r>
            <a:r>
              <a:rPr lang="en-US" sz="2400" spc="2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150" dirty="0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lang="en-US" sz="24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-90" dirty="0">
                <a:solidFill>
                  <a:srgbClr val="0E4561"/>
                </a:solidFill>
                <a:latin typeface="Arial"/>
                <a:cs typeface="Arial"/>
              </a:rPr>
              <a:t>DIALOGOS</a:t>
            </a:r>
            <a:r>
              <a:rPr lang="en-US" sz="24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65" dirty="0">
                <a:solidFill>
                  <a:srgbClr val="0E4561"/>
                </a:solidFill>
                <a:latin typeface="Arial"/>
                <a:cs typeface="Arial"/>
              </a:rPr>
              <a:t>training</a:t>
            </a:r>
            <a:r>
              <a:rPr lang="en-US" sz="24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0E4561"/>
                </a:solidFill>
                <a:latin typeface="Arial"/>
                <a:cs typeface="Arial"/>
              </a:rPr>
              <a:t>course.</a:t>
            </a:r>
            <a:endParaRPr lang="en-US" sz="2400" dirty="0">
              <a:latin typeface="Arial"/>
              <a:cs typeface="Arial"/>
            </a:endParaRPr>
          </a:p>
          <a:p>
            <a:pPr marL="12700" marR="5080" indent="2099945" algn="r">
              <a:lnSpc>
                <a:spcPct val="117200"/>
              </a:lnSpc>
              <a:spcBef>
                <a:spcPts val="405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98369" y="4340149"/>
            <a:ext cx="5299710" cy="2654316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800" b="1" spc="-10" dirty="0">
                <a:solidFill>
                  <a:srgbClr val="0E4561"/>
                </a:solidFill>
                <a:latin typeface="Arial"/>
                <a:cs typeface="Arial"/>
              </a:rPr>
              <a:t>Piloting</a:t>
            </a:r>
            <a:r>
              <a:rPr sz="2800" b="1" spc="-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E4561"/>
                </a:solidFill>
                <a:latin typeface="Arial"/>
                <a:cs typeface="Arial"/>
              </a:rPr>
              <a:t>&amp;</a:t>
            </a:r>
            <a:r>
              <a:rPr sz="2800" b="1" spc="-7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E4561"/>
                </a:solidFill>
                <a:latin typeface="Arial"/>
                <a:cs typeface="Arial"/>
              </a:rPr>
              <a:t>results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14599"/>
              </a:lnSpc>
              <a:spcBef>
                <a:spcPts val="229"/>
              </a:spcBef>
            </a:pP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O</a:t>
            </a:r>
            <a:r>
              <a:rPr sz="2400" spc="-10" dirty="0" err="1">
                <a:solidFill>
                  <a:srgbClr val="0E4561"/>
                </a:solidFill>
                <a:latin typeface="Arial"/>
                <a:cs typeface="Arial"/>
              </a:rPr>
              <a:t>nline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0E4561"/>
                </a:solidFill>
                <a:latin typeface="Arial"/>
                <a:cs typeface="Arial"/>
              </a:rPr>
              <a:t>training</a:t>
            </a:r>
            <a:r>
              <a:rPr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course</a:t>
            </a:r>
            <a:r>
              <a:rPr sz="24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in</a:t>
            </a:r>
            <a:r>
              <a:rPr sz="24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sz="24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0E4561"/>
                </a:solidFill>
                <a:latin typeface="Arial"/>
                <a:cs typeface="Arial"/>
              </a:rPr>
              <a:t>final</a:t>
            </a:r>
            <a:r>
              <a:rPr sz="2400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0E4561"/>
                </a:solidFill>
                <a:latin typeface="Arial"/>
                <a:cs typeface="Arial"/>
              </a:rPr>
              <a:t>work </a:t>
            </a:r>
            <a:r>
              <a:rPr sz="2400" spc="85" dirty="0">
                <a:solidFill>
                  <a:srgbClr val="0E4561"/>
                </a:solidFill>
                <a:latin typeface="Arial"/>
                <a:cs typeface="Arial"/>
              </a:rPr>
              <a:t>package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0E4561"/>
                </a:solidFill>
                <a:latin typeface="Arial"/>
                <a:cs typeface="Arial"/>
              </a:rPr>
              <a:t>by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analysing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assessing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sz="2400" spc="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effectivity</a:t>
            </a:r>
            <a:r>
              <a:rPr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spc="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usefulness</a:t>
            </a:r>
            <a:r>
              <a:rPr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50" dirty="0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sz="2400" spc="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0E4561"/>
                </a:solidFill>
                <a:latin typeface="Arial"/>
                <a:cs typeface="Arial"/>
              </a:rPr>
              <a:t>the 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materials</a:t>
            </a:r>
            <a:r>
              <a:rPr sz="2400" spc="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sz="2400" spc="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methodologies </a:t>
            </a:r>
            <a:r>
              <a:rPr sz="2400" spc="35" dirty="0">
                <a:solidFill>
                  <a:srgbClr val="0E4561"/>
                </a:solidFill>
                <a:latin typeface="Arial"/>
                <a:cs typeface="Arial"/>
              </a:rPr>
              <a:t>suggested</a:t>
            </a:r>
            <a:r>
              <a:rPr lang="es-ES" sz="2400" spc="35" dirty="0">
                <a:solidFill>
                  <a:srgbClr val="0E4561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2970" y="6046759"/>
            <a:ext cx="5891530" cy="226863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685165" marR="5080" indent="-673100" algn="r">
              <a:lnSpc>
                <a:spcPct val="117600"/>
              </a:lnSpc>
              <a:spcBef>
                <a:spcPts val="434"/>
              </a:spcBef>
            </a:pPr>
            <a:r>
              <a:rPr sz="2800" b="1" spc="-40" dirty="0">
                <a:solidFill>
                  <a:srgbClr val="0E4561"/>
                </a:solidFill>
                <a:latin typeface="Arial"/>
                <a:cs typeface="Arial"/>
              </a:rPr>
              <a:t>Course</a:t>
            </a:r>
            <a:r>
              <a:rPr sz="2800" b="1" spc="-8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E4561"/>
                </a:solidFill>
                <a:latin typeface="Arial"/>
                <a:cs typeface="Arial"/>
              </a:rPr>
              <a:t>design</a:t>
            </a:r>
            <a:r>
              <a:rPr sz="2800" b="1" spc="-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E4561"/>
                </a:solidFill>
                <a:latin typeface="Arial"/>
                <a:cs typeface="Arial"/>
              </a:rPr>
              <a:t>&amp;</a:t>
            </a:r>
            <a:r>
              <a:rPr sz="2800" b="1" spc="-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800" b="1" spc="85" dirty="0">
                <a:solidFill>
                  <a:srgbClr val="0E4561"/>
                </a:solidFill>
                <a:latin typeface="Arial"/>
                <a:cs typeface="Arial"/>
              </a:rPr>
              <a:t>material</a:t>
            </a:r>
            <a:r>
              <a:rPr sz="2800" b="1" spc="-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E4561"/>
                </a:solidFill>
                <a:latin typeface="Arial"/>
                <a:cs typeface="Arial"/>
              </a:rPr>
              <a:t>creation </a:t>
            </a:r>
            <a:r>
              <a:rPr lang="es-ES" sz="2400" spc="65" dirty="0">
                <a:solidFill>
                  <a:srgbClr val="0E4561"/>
                </a:solidFill>
                <a:latin typeface="Arial"/>
                <a:cs typeface="Arial"/>
              </a:rPr>
              <a:t>F</a:t>
            </a:r>
            <a:r>
              <a:rPr sz="2400" spc="65" dirty="0" err="1">
                <a:solidFill>
                  <a:srgbClr val="0E4561"/>
                </a:solidFill>
                <a:latin typeface="Arial"/>
                <a:cs typeface="Arial"/>
              </a:rPr>
              <a:t>inal</a:t>
            </a:r>
            <a:r>
              <a:rPr sz="2400" spc="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contents, </a:t>
            </a:r>
            <a:r>
              <a:rPr sz="2400" spc="85" dirty="0">
                <a:solidFill>
                  <a:srgbClr val="0E4561"/>
                </a:solidFill>
                <a:latin typeface="Arial"/>
                <a:cs typeface="Arial"/>
              </a:rPr>
              <a:t>making</a:t>
            </a:r>
            <a:r>
              <a:rPr sz="2400" spc="-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use</a:t>
            </a:r>
            <a:r>
              <a:rPr sz="2400" spc="-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50" dirty="0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some</a:t>
            </a:r>
            <a:r>
              <a:rPr sz="2400" spc="-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50" dirty="0">
                <a:solidFill>
                  <a:srgbClr val="0E4561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0E4561"/>
                </a:solidFill>
                <a:latin typeface="Arial"/>
                <a:cs typeface="Arial"/>
              </a:rPr>
              <a:t>materials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gathered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50" dirty="0">
                <a:solidFill>
                  <a:srgbClr val="0E4561"/>
                </a:solidFill>
                <a:latin typeface="Arial"/>
                <a:cs typeface="Arial"/>
              </a:rPr>
              <a:t>from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the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previous</a:t>
            </a:r>
            <a:r>
              <a:rPr sz="2400" spc="60" dirty="0">
                <a:solidFill>
                  <a:srgbClr val="0E4561"/>
                </a:solidFill>
                <a:latin typeface="Arial"/>
                <a:cs typeface="Arial"/>
              </a:rPr>
              <a:t> task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lang="es-ES" sz="2400" dirty="0">
                <a:latin typeface="Arial"/>
                <a:cs typeface="Arial"/>
              </a:rPr>
              <a:t> </a:t>
            </a:r>
            <a:r>
              <a:rPr lang="es-ES" sz="2400" spc="70" dirty="0" err="1">
                <a:solidFill>
                  <a:srgbClr val="0E4561"/>
                </a:solidFill>
                <a:latin typeface="Arial"/>
                <a:cs typeface="Arial"/>
              </a:rPr>
              <a:t>producing</a:t>
            </a:r>
            <a:r>
              <a:rPr lang="es-ES" sz="2400" spc="5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dirty="0">
                <a:solidFill>
                  <a:srgbClr val="0E4561"/>
                </a:solidFill>
                <a:latin typeface="Arial"/>
                <a:cs typeface="Arial"/>
              </a:rPr>
              <a:t>new</a:t>
            </a:r>
            <a:r>
              <a:rPr lang="es-ES" sz="24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s-ES" sz="2400" spc="-20" dirty="0" err="1">
                <a:solidFill>
                  <a:srgbClr val="0E4561"/>
                </a:solidFill>
                <a:latin typeface="Arial"/>
                <a:cs typeface="Arial"/>
              </a:rPr>
              <a:t>ones</a:t>
            </a:r>
            <a:r>
              <a:rPr sz="2400" spc="-20" dirty="0">
                <a:solidFill>
                  <a:srgbClr val="0E4561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3118" y="722783"/>
            <a:ext cx="229288" cy="22771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942842" y="724939"/>
            <a:ext cx="229291" cy="22771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662786" y="724942"/>
            <a:ext cx="229291" cy="2277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02883" y="724939"/>
            <a:ext cx="229291" cy="22771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22643" y="724939"/>
            <a:ext cx="229291" cy="227718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16000" y="497473"/>
            <a:ext cx="11533505" cy="19648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lang="es-ES" spc="-85"/>
              <a:t>3</a:t>
            </a:r>
            <a:r>
              <a:rPr spc="-85"/>
              <a:t>. </a:t>
            </a:r>
            <a:r>
              <a:rPr spc="-605" dirty="0"/>
              <a:t>WP3:</a:t>
            </a:r>
            <a:r>
              <a:rPr spc="-80" dirty="0"/>
              <a:t> </a:t>
            </a:r>
            <a:r>
              <a:rPr spc="-315" dirty="0"/>
              <a:t>Material</a:t>
            </a:r>
            <a:r>
              <a:rPr spc="-80" dirty="0"/>
              <a:t> </a:t>
            </a:r>
            <a:r>
              <a:rPr spc="-275" dirty="0"/>
              <a:t>analysis,</a:t>
            </a:r>
            <a:r>
              <a:rPr spc="-80" dirty="0"/>
              <a:t> </a:t>
            </a:r>
            <a:r>
              <a:rPr spc="-450" dirty="0"/>
              <a:t>course</a:t>
            </a:r>
            <a:r>
              <a:rPr spc="-80" dirty="0"/>
              <a:t> </a:t>
            </a:r>
            <a:r>
              <a:rPr spc="-425" dirty="0"/>
              <a:t>design</a:t>
            </a:r>
            <a:r>
              <a:rPr spc="-80" dirty="0"/>
              <a:t> </a:t>
            </a:r>
            <a:r>
              <a:rPr spc="-50" dirty="0"/>
              <a:t>&amp; </a:t>
            </a:r>
            <a:r>
              <a:rPr spc="-280" dirty="0"/>
              <a:t>material</a:t>
            </a:r>
            <a:r>
              <a:rPr spc="-95" dirty="0"/>
              <a:t> </a:t>
            </a:r>
            <a:r>
              <a:rPr spc="-310" dirty="0"/>
              <a:t>creation,</a:t>
            </a:r>
            <a:r>
              <a:rPr spc="-95" dirty="0"/>
              <a:t> </a:t>
            </a:r>
            <a:r>
              <a:rPr spc="-335" dirty="0"/>
              <a:t>piloting</a:t>
            </a:r>
            <a:r>
              <a:rPr spc="-95" dirty="0"/>
              <a:t> </a:t>
            </a:r>
            <a:r>
              <a:rPr dirty="0"/>
              <a:t>&amp;</a:t>
            </a:r>
            <a:r>
              <a:rPr spc="-135" dirty="0"/>
              <a:t> </a:t>
            </a:r>
            <a:r>
              <a:rPr spc="-310" dirty="0"/>
              <a:t>results</a:t>
            </a: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18756" y="9779093"/>
            <a:ext cx="571499" cy="36194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392634" y="9779093"/>
            <a:ext cx="257174" cy="257174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5710352" y="9779188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297882" y="256984"/>
                </a:moveTo>
                <a:lnTo>
                  <a:pt x="186046" y="256984"/>
                </a:lnTo>
                <a:lnTo>
                  <a:pt x="148420" y="198687"/>
                </a:lnTo>
                <a:lnTo>
                  <a:pt x="111538" y="256984"/>
                </a:lnTo>
                <a:lnTo>
                  <a:pt x="0" y="256984"/>
                </a:lnTo>
                <a:lnTo>
                  <a:pt x="92800" y="127451"/>
                </a:lnTo>
                <a:lnTo>
                  <a:pt x="3271" y="0"/>
                </a:lnTo>
                <a:lnTo>
                  <a:pt x="113174" y="0"/>
                </a:lnTo>
                <a:lnTo>
                  <a:pt x="150353" y="54876"/>
                </a:lnTo>
                <a:lnTo>
                  <a:pt x="186492" y="0"/>
                </a:lnTo>
                <a:lnTo>
                  <a:pt x="292825" y="0"/>
                </a:lnTo>
                <a:lnTo>
                  <a:pt x="203446" y="124328"/>
                </a:lnTo>
                <a:lnTo>
                  <a:pt x="297882" y="25698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71042" y="0"/>
            <a:ext cx="3117215" cy="10288905"/>
          </a:xfrm>
          <a:custGeom>
            <a:avLst/>
            <a:gdLst/>
            <a:ahLst/>
            <a:cxnLst/>
            <a:rect l="l" t="t" r="r" b="b"/>
            <a:pathLst>
              <a:path w="3117215" h="10288905">
                <a:moveTo>
                  <a:pt x="3116956" y="10288390"/>
                </a:moveTo>
                <a:lnTo>
                  <a:pt x="0" y="10288390"/>
                </a:lnTo>
                <a:lnTo>
                  <a:pt x="0" y="0"/>
                </a:lnTo>
                <a:lnTo>
                  <a:pt x="3116956" y="0"/>
                </a:lnTo>
                <a:lnTo>
                  <a:pt x="3116956" y="10288390"/>
                </a:lnTo>
                <a:close/>
              </a:path>
            </a:pathLst>
          </a:custGeom>
          <a:solidFill>
            <a:srgbClr val="DAE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71600" y="3184532"/>
            <a:ext cx="13137515" cy="5447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800" b="1" spc="-40" dirty="0">
                <a:solidFill>
                  <a:srgbClr val="0E4561"/>
                </a:solidFill>
                <a:latin typeface="Arial"/>
                <a:cs typeface="Arial"/>
              </a:rPr>
              <a:t>Course</a:t>
            </a:r>
            <a:r>
              <a:rPr sz="2800" b="1" spc="-8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E4561"/>
                </a:solidFill>
                <a:latin typeface="Arial"/>
                <a:cs typeface="Arial"/>
              </a:rPr>
              <a:t>design</a:t>
            </a:r>
            <a:r>
              <a:rPr sz="2800" b="1" spc="-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E4561"/>
                </a:solidFill>
                <a:latin typeface="Arial"/>
                <a:cs typeface="Arial"/>
              </a:rPr>
              <a:t>&amp;</a:t>
            </a:r>
            <a:r>
              <a:rPr sz="2800" b="1" spc="-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800" b="1" spc="85" dirty="0">
                <a:solidFill>
                  <a:srgbClr val="0E4561"/>
                </a:solidFill>
                <a:latin typeface="Arial"/>
                <a:cs typeface="Arial"/>
              </a:rPr>
              <a:t>material</a:t>
            </a:r>
            <a:r>
              <a:rPr sz="2800" b="1" spc="-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E4561"/>
                </a:solidFill>
                <a:latin typeface="Arial"/>
                <a:cs typeface="Arial"/>
              </a:rPr>
              <a:t>creation</a:t>
            </a:r>
            <a:endParaRPr lang="es-ES" sz="2800" b="1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es-ES" sz="2800" b="1" spc="-10" dirty="0">
              <a:solidFill>
                <a:srgbClr val="0E4561"/>
              </a:solidFill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2400" spc="-10" dirty="0" err="1">
                <a:solidFill>
                  <a:srgbClr val="0E4561"/>
                </a:solidFill>
                <a:latin typeface="Arial"/>
                <a:cs typeface="Arial"/>
              </a:rPr>
              <a:t>Objectives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: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es-ES" sz="2400" spc="-10" dirty="0">
              <a:solidFill>
                <a:srgbClr val="0E4561"/>
              </a:solidFill>
              <a:latin typeface="Arial"/>
              <a:cs typeface="Arial"/>
            </a:endParaRPr>
          </a:p>
          <a:p>
            <a:pPr marL="469900" lvl="1" indent="-457200" algn="just">
              <a:spcBef>
                <a:spcPts val="100"/>
              </a:spcBef>
              <a:buFont typeface="+mj-lt"/>
              <a:buAutoNum type="alphaLcParenR"/>
            </a:pPr>
            <a:r>
              <a:rPr sz="2400" spc="100" dirty="0">
                <a:solidFill>
                  <a:srgbClr val="0E4561"/>
                </a:solidFill>
                <a:latin typeface="Arial"/>
                <a:cs typeface="Arial"/>
              </a:rPr>
              <a:t>promoting</a:t>
            </a:r>
            <a:r>
              <a:rPr sz="2400" spc="16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interaction</a:t>
            </a:r>
            <a:r>
              <a:rPr sz="2400" b="1" spc="16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with</a:t>
            </a:r>
            <a:r>
              <a:rPr sz="2400" spc="16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trainees</a:t>
            </a:r>
            <a:endParaRPr lang="es-ES" sz="2400" spc="-10" dirty="0">
              <a:solidFill>
                <a:srgbClr val="0E4561"/>
              </a:solidFill>
              <a:latin typeface="Arial"/>
              <a:cs typeface="Arial"/>
            </a:endParaRPr>
          </a:p>
          <a:p>
            <a:pPr marL="469900" lvl="1" indent="-457200" algn="just">
              <a:spcBef>
                <a:spcPts val="100"/>
              </a:spcBef>
              <a:buFont typeface="+mj-lt"/>
              <a:buAutoNum type="alphaLcParenR"/>
            </a:pP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developing</a:t>
            </a:r>
            <a:r>
              <a:rPr sz="2400" spc="10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practical</a:t>
            </a:r>
            <a:r>
              <a:rPr sz="2400" b="1" spc="1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activities</a:t>
            </a:r>
            <a:r>
              <a:rPr sz="2400" b="1" spc="1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endParaRPr lang="es-ES" sz="2400" dirty="0">
              <a:latin typeface="Arial"/>
              <a:cs typeface="Arial"/>
            </a:endParaRPr>
          </a:p>
          <a:p>
            <a:pPr marL="469900" lvl="1" indent="-457200" algn="just">
              <a:spcBef>
                <a:spcPts val="100"/>
              </a:spcBef>
              <a:buFont typeface="+mj-lt"/>
              <a:buAutoNum type="alphaLcParenR"/>
            </a:pPr>
            <a:r>
              <a:rPr sz="2400" spc="70" dirty="0">
                <a:solidFill>
                  <a:srgbClr val="0E4561"/>
                </a:solidFill>
                <a:latin typeface="Arial"/>
                <a:cs typeface="Arial"/>
              </a:rPr>
              <a:t>creating</a:t>
            </a:r>
            <a:r>
              <a:rPr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0E4561"/>
                </a:solidFill>
                <a:latin typeface="Arial"/>
                <a:cs typeface="Arial"/>
              </a:rPr>
              <a:t>an</a:t>
            </a:r>
            <a:r>
              <a:rPr sz="2400" spc="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0E4561"/>
                </a:solidFill>
                <a:latin typeface="Arial"/>
                <a:cs typeface="Arial"/>
              </a:rPr>
              <a:t>engaging,</a:t>
            </a:r>
            <a:r>
              <a:rPr sz="2400" spc="3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hands-on</a:t>
            </a:r>
            <a:r>
              <a:rPr sz="2400" b="1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learning</a:t>
            </a:r>
            <a:r>
              <a:rPr sz="2400" b="1" spc="4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E4561"/>
                </a:solidFill>
                <a:latin typeface="Arial"/>
                <a:cs typeface="Arial"/>
              </a:rPr>
              <a:t>experience</a:t>
            </a:r>
            <a:r>
              <a:rPr sz="2400" b="1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140" dirty="0">
                <a:solidFill>
                  <a:srgbClr val="0E4561"/>
                </a:solidFill>
                <a:latin typeface="Arial"/>
                <a:cs typeface="Arial"/>
              </a:rPr>
              <a:t>for</a:t>
            </a:r>
            <a:r>
              <a:rPr sz="2400" spc="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E4561"/>
                </a:solidFill>
                <a:latin typeface="Arial"/>
                <a:cs typeface="Arial"/>
              </a:rPr>
              <a:t>our</a:t>
            </a:r>
            <a:r>
              <a:rPr sz="2400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0E4561"/>
                </a:solidFill>
                <a:latin typeface="Arial"/>
                <a:cs typeface="Arial"/>
              </a:rPr>
              <a:t>PSIT</a:t>
            </a:r>
            <a:r>
              <a:rPr sz="2400" spc="2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students.</a:t>
            </a:r>
            <a:endParaRPr lang="es-ES" sz="2400" spc="-10" dirty="0">
              <a:solidFill>
                <a:srgbClr val="0E4561"/>
              </a:solidFill>
              <a:latin typeface="Arial"/>
              <a:cs typeface="Arial"/>
            </a:endParaRPr>
          </a:p>
          <a:p>
            <a:pPr marL="12700" lvl="1" algn="just">
              <a:spcBef>
                <a:spcPts val="100"/>
              </a:spcBef>
            </a:pPr>
            <a:endParaRPr lang="es-ES" sz="2400" spc="-10" dirty="0">
              <a:solidFill>
                <a:srgbClr val="0E4561"/>
              </a:solidFill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dirty="0">
                <a:solidFill>
                  <a:srgbClr val="0E4561"/>
                </a:solidFill>
                <a:latin typeface="Arial"/>
                <a:cs typeface="Arial"/>
              </a:rPr>
              <a:t>Students’</a:t>
            </a:r>
            <a:r>
              <a:rPr sz="2400" spc="4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E4561"/>
                </a:solidFill>
                <a:latin typeface="Arial"/>
                <a:cs typeface="Arial"/>
              </a:rPr>
              <a:t>profile:</a:t>
            </a:r>
            <a:r>
              <a:rPr lang="es-ES" sz="2400" spc="-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b="1" spc="-20" dirty="0">
                <a:solidFill>
                  <a:srgbClr val="0E4561"/>
                </a:solidFill>
                <a:latin typeface="Arial"/>
                <a:cs typeface="Arial"/>
              </a:rPr>
              <a:t>bilingual</a:t>
            </a:r>
            <a:r>
              <a:rPr lang="en-US" sz="2400" b="1" spc="7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b="1" spc="5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lang="en-US" sz="2400" b="1" spc="7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0E4561"/>
                </a:solidFill>
                <a:latin typeface="Arial"/>
                <a:cs typeface="Arial"/>
              </a:rPr>
              <a:t>bicultural</a:t>
            </a:r>
            <a:r>
              <a:rPr lang="en-US" sz="2400" b="1" spc="8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E4561"/>
                </a:solidFill>
                <a:latin typeface="Arial"/>
                <a:cs typeface="Arial"/>
              </a:rPr>
              <a:t>students</a:t>
            </a:r>
            <a:r>
              <a:rPr lang="en-US" sz="24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100" dirty="0">
                <a:solidFill>
                  <a:srgbClr val="0E4561"/>
                </a:solidFill>
                <a:latin typeface="Arial"/>
                <a:cs typeface="Arial"/>
              </a:rPr>
              <a:t>that</a:t>
            </a:r>
            <a:r>
              <a:rPr lang="en-US" sz="24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80" dirty="0">
                <a:solidFill>
                  <a:srgbClr val="0E4561"/>
                </a:solidFill>
                <a:latin typeface="Arial"/>
                <a:cs typeface="Arial"/>
              </a:rPr>
              <a:t>are</a:t>
            </a:r>
            <a:r>
              <a:rPr lang="en-US" sz="24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70" dirty="0">
                <a:solidFill>
                  <a:srgbClr val="0E4561"/>
                </a:solidFill>
                <a:latin typeface="Arial"/>
                <a:cs typeface="Arial"/>
              </a:rPr>
              <a:t>proficient</a:t>
            </a:r>
            <a:r>
              <a:rPr lang="en-US" sz="24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E4561"/>
                </a:solidFill>
                <a:latin typeface="Arial"/>
                <a:cs typeface="Arial"/>
              </a:rPr>
              <a:t>in</a:t>
            </a:r>
            <a:r>
              <a:rPr lang="en-US" sz="24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125" dirty="0">
                <a:solidFill>
                  <a:srgbClr val="0E4561"/>
                </a:solidFill>
                <a:latin typeface="Arial"/>
                <a:cs typeface="Arial"/>
              </a:rPr>
              <a:t>at</a:t>
            </a:r>
            <a:r>
              <a:rPr lang="en-US" sz="24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E4561"/>
                </a:solidFill>
                <a:latin typeface="Arial"/>
                <a:cs typeface="Arial"/>
              </a:rPr>
              <a:t>least</a:t>
            </a:r>
            <a:r>
              <a:rPr lang="en-US" sz="24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100" dirty="0">
                <a:solidFill>
                  <a:srgbClr val="0E4561"/>
                </a:solidFill>
                <a:latin typeface="Arial"/>
                <a:cs typeface="Arial"/>
              </a:rPr>
              <a:t>two</a:t>
            </a:r>
            <a:r>
              <a:rPr lang="en-US" sz="24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E4561"/>
                </a:solidFill>
                <a:latin typeface="Arial"/>
                <a:cs typeface="Arial"/>
              </a:rPr>
              <a:t>languages,</a:t>
            </a:r>
            <a:r>
              <a:rPr lang="en-US" sz="24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50" dirty="0">
                <a:solidFill>
                  <a:srgbClr val="0E4561"/>
                </a:solidFill>
                <a:latin typeface="Arial"/>
                <a:cs typeface="Arial"/>
              </a:rPr>
              <a:t>one</a:t>
            </a:r>
            <a:r>
              <a:rPr lang="en-US" sz="2400" spc="5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125" dirty="0">
                <a:solidFill>
                  <a:srgbClr val="0E4561"/>
                </a:solidFill>
                <a:latin typeface="Arial"/>
                <a:cs typeface="Arial"/>
              </a:rPr>
              <a:t>of </a:t>
            </a:r>
            <a:r>
              <a:rPr lang="en-US" sz="2400" spc="85" dirty="0">
                <a:solidFill>
                  <a:srgbClr val="0E4561"/>
                </a:solidFill>
                <a:latin typeface="Arial"/>
                <a:cs typeface="Arial"/>
              </a:rPr>
              <a:t>them </a:t>
            </a:r>
            <a:r>
              <a:rPr lang="en-US" sz="2400" spc="55" dirty="0">
                <a:solidFill>
                  <a:srgbClr val="0E4561"/>
                </a:solidFill>
                <a:latin typeface="Arial"/>
                <a:cs typeface="Arial"/>
              </a:rPr>
              <a:t>being</a:t>
            </a:r>
            <a:r>
              <a:rPr lang="en-US" sz="2400" spc="9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70" dirty="0">
                <a:solidFill>
                  <a:srgbClr val="0E4561"/>
                </a:solidFill>
                <a:latin typeface="Arial"/>
                <a:cs typeface="Arial"/>
              </a:rPr>
              <a:t>an</a:t>
            </a:r>
            <a:r>
              <a:rPr lang="en-US" sz="2400" spc="9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b="1" spc="-114" dirty="0">
                <a:solidFill>
                  <a:srgbClr val="0E4561"/>
                </a:solidFill>
                <a:latin typeface="Arial"/>
                <a:cs typeface="Arial"/>
              </a:rPr>
              <a:t>LLD</a:t>
            </a:r>
            <a:r>
              <a:rPr lang="en-US" sz="2400" spc="-114" dirty="0">
                <a:solidFill>
                  <a:srgbClr val="0E4561"/>
                </a:solidFill>
                <a:latin typeface="Arial"/>
                <a:cs typeface="Arial"/>
              </a:rPr>
              <a:t>,</a:t>
            </a:r>
            <a:r>
              <a:rPr lang="en-US" sz="2400" spc="9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80" dirty="0">
                <a:solidFill>
                  <a:srgbClr val="0E4561"/>
                </a:solidFill>
                <a:latin typeface="Arial"/>
                <a:cs typeface="Arial"/>
              </a:rPr>
              <a:t>and</a:t>
            </a:r>
            <a:r>
              <a:rPr lang="en-US" sz="2400" spc="8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100" dirty="0">
                <a:solidFill>
                  <a:srgbClr val="0E4561"/>
                </a:solidFill>
                <a:latin typeface="Arial"/>
                <a:cs typeface="Arial"/>
              </a:rPr>
              <a:t>that</a:t>
            </a:r>
            <a:r>
              <a:rPr lang="en-US" sz="2400" spc="9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105" dirty="0">
                <a:solidFill>
                  <a:srgbClr val="0E4561"/>
                </a:solidFill>
                <a:latin typeface="Arial"/>
                <a:cs typeface="Arial"/>
              </a:rPr>
              <a:t>do</a:t>
            </a:r>
            <a:r>
              <a:rPr lang="en-US" sz="2400" spc="9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95" dirty="0">
                <a:solidFill>
                  <a:srgbClr val="0E4561"/>
                </a:solidFill>
                <a:latin typeface="Arial"/>
                <a:cs typeface="Arial"/>
              </a:rPr>
              <a:t>not</a:t>
            </a:r>
            <a:r>
              <a:rPr lang="en-US" sz="2400" spc="9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E4561"/>
                </a:solidFill>
                <a:latin typeface="Arial"/>
                <a:cs typeface="Arial"/>
              </a:rPr>
              <a:t>necessarily</a:t>
            </a:r>
            <a:r>
              <a:rPr lang="en-US" sz="2400" spc="8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E4561"/>
                </a:solidFill>
                <a:latin typeface="Arial"/>
                <a:cs typeface="Arial"/>
              </a:rPr>
              <a:t>have</a:t>
            </a:r>
            <a:r>
              <a:rPr lang="en-US" sz="2400" spc="9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E4561"/>
                </a:solidFill>
                <a:latin typeface="Arial"/>
                <a:cs typeface="Arial"/>
              </a:rPr>
              <a:t>university</a:t>
            </a:r>
            <a:r>
              <a:rPr lang="en-US" sz="2400" spc="9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E4561"/>
                </a:solidFill>
                <a:latin typeface="Arial"/>
                <a:cs typeface="Arial"/>
              </a:rPr>
              <a:t>level</a:t>
            </a:r>
            <a:r>
              <a:rPr lang="en-US" sz="2400" spc="9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E4561"/>
                </a:solidFill>
                <a:latin typeface="Arial"/>
                <a:cs typeface="Arial"/>
              </a:rPr>
              <a:t>education,</a:t>
            </a:r>
            <a:r>
              <a:rPr lang="en-US" sz="2400" spc="85" dirty="0">
                <a:solidFill>
                  <a:srgbClr val="0E4561"/>
                </a:solidFill>
                <a:latin typeface="Arial"/>
                <a:cs typeface="Arial"/>
              </a:rPr>
              <a:t> nor</a:t>
            </a:r>
            <a:r>
              <a:rPr lang="en-US" sz="2400" spc="9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spc="55" dirty="0">
                <a:solidFill>
                  <a:srgbClr val="0E4561"/>
                </a:solidFill>
                <a:latin typeface="Arial"/>
                <a:cs typeface="Arial"/>
              </a:rPr>
              <a:t>a </a:t>
            </a:r>
            <a:r>
              <a:rPr lang="en-US" sz="2400" b="1" dirty="0">
                <a:solidFill>
                  <a:srgbClr val="0E4561"/>
                </a:solidFill>
                <a:latin typeface="Arial"/>
                <a:cs typeface="Arial"/>
              </a:rPr>
              <a:t>previous</a:t>
            </a:r>
            <a:r>
              <a:rPr lang="en-US" sz="2400" b="1" spc="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0E4561"/>
                </a:solidFill>
                <a:latin typeface="Arial"/>
                <a:cs typeface="Arial"/>
              </a:rPr>
              <a:t>background</a:t>
            </a:r>
            <a:r>
              <a:rPr lang="en-US" sz="2400" b="1" spc="15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0E4561"/>
                </a:solidFill>
                <a:latin typeface="Arial"/>
                <a:cs typeface="Arial"/>
              </a:rPr>
              <a:t>in</a:t>
            </a:r>
            <a:r>
              <a:rPr lang="en-US" sz="2400" b="1" spc="10" dirty="0">
                <a:solidFill>
                  <a:srgbClr val="0E4561"/>
                </a:solidFill>
                <a:latin typeface="Arial"/>
                <a:cs typeface="Arial"/>
              </a:rPr>
              <a:t> </a:t>
            </a:r>
            <a:r>
              <a:rPr lang="en-US" sz="2400" b="1" spc="-10" dirty="0">
                <a:solidFill>
                  <a:srgbClr val="0E4561"/>
                </a:solidFill>
                <a:latin typeface="Arial"/>
                <a:cs typeface="Arial"/>
              </a:rPr>
              <a:t>PSIT.</a:t>
            </a: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 b="1" spc="-10" dirty="0">
              <a:solidFill>
                <a:srgbClr val="0E4561"/>
              </a:solidFill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b="1" spc="-10" dirty="0">
                <a:solidFill>
                  <a:srgbClr val="0E4561"/>
                </a:solidFill>
                <a:latin typeface="Arial"/>
                <a:cs typeface="Arial"/>
              </a:rPr>
              <a:t>EMT Competence framework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en-US" sz="2400" b="1" spc="-10" dirty="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247" y="9258300"/>
            <a:ext cx="5038724" cy="70484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16000" y="497473"/>
            <a:ext cx="11533505" cy="19648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lang="es-ES" spc="-330"/>
              <a:t>3</a:t>
            </a:r>
            <a:r>
              <a:rPr spc="-330"/>
              <a:t>.</a:t>
            </a:r>
            <a:r>
              <a:rPr spc="-85" dirty="0"/>
              <a:t> </a:t>
            </a:r>
            <a:r>
              <a:rPr spc="-605" dirty="0"/>
              <a:t>WP3:</a:t>
            </a:r>
            <a:r>
              <a:rPr spc="-80" dirty="0"/>
              <a:t> </a:t>
            </a:r>
            <a:r>
              <a:rPr spc="-315" dirty="0"/>
              <a:t>Material</a:t>
            </a:r>
            <a:r>
              <a:rPr spc="-80" dirty="0"/>
              <a:t> </a:t>
            </a:r>
            <a:r>
              <a:rPr spc="-275" dirty="0"/>
              <a:t>analysis,</a:t>
            </a:r>
            <a:r>
              <a:rPr spc="-80" dirty="0"/>
              <a:t> </a:t>
            </a:r>
            <a:r>
              <a:rPr spc="-450" dirty="0"/>
              <a:t>course</a:t>
            </a:r>
            <a:r>
              <a:rPr spc="-80" dirty="0"/>
              <a:t> </a:t>
            </a:r>
            <a:r>
              <a:rPr spc="-425" dirty="0"/>
              <a:t>design</a:t>
            </a:r>
            <a:r>
              <a:rPr spc="-80" dirty="0"/>
              <a:t> </a:t>
            </a:r>
            <a:r>
              <a:rPr spc="-50" dirty="0"/>
              <a:t>&amp; </a:t>
            </a:r>
            <a:r>
              <a:rPr spc="-280" dirty="0"/>
              <a:t>material</a:t>
            </a:r>
            <a:r>
              <a:rPr spc="-95" dirty="0"/>
              <a:t> </a:t>
            </a:r>
            <a:r>
              <a:rPr spc="-310" dirty="0"/>
              <a:t>creation,</a:t>
            </a:r>
            <a:r>
              <a:rPr spc="-95" dirty="0"/>
              <a:t> </a:t>
            </a:r>
            <a:r>
              <a:rPr spc="-335" dirty="0"/>
              <a:t>piloting</a:t>
            </a:r>
            <a:r>
              <a:rPr spc="-95" dirty="0"/>
              <a:t> </a:t>
            </a:r>
            <a:r>
              <a:rPr dirty="0"/>
              <a:t>&amp;</a:t>
            </a:r>
            <a:r>
              <a:rPr spc="-135" dirty="0"/>
              <a:t> </a:t>
            </a:r>
            <a:r>
              <a:rPr spc="-310" dirty="0"/>
              <a:t>results</a:t>
            </a: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18756" y="9779093"/>
            <a:ext cx="571499" cy="3619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92634" y="9779093"/>
            <a:ext cx="257174" cy="25717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5710352" y="9779188"/>
            <a:ext cx="298450" cy="257175"/>
          </a:xfrm>
          <a:custGeom>
            <a:avLst/>
            <a:gdLst/>
            <a:ahLst/>
            <a:cxnLst/>
            <a:rect l="l" t="t" r="r" b="b"/>
            <a:pathLst>
              <a:path w="298450" h="257175">
                <a:moveTo>
                  <a:pt x="297882" y="256984"/>
                </a:moveTo>
                <a:lnTo>
                  <a:pt x="186046" y="256984"/>
                </a:lnTo>
                <a:lnTo>
                  <a:pt x="148420" y="198687"/>
                </a:lnTo>
                <a:lnTo>
                  <a:pt x="111538" y="256984"/>
                </a:lnTo>
                <a:lnTo>
                  <a:pt x="0" y="256984"/>
                </a:lnTo>
                <a:lnTo>
                  <a:pt x="92800" y="127451"/>
                </a:lnTo>
                <a:lnTo>
                  <a:pt x="3271" y="0"/>
                </a:lnTo>
                <a:lnTo>
                  <a:pt x="113174" y="0"/>
                </a:lnTo>
                <a:lnTo>
                  <a:pt x="150353" y="54876"/>
                </a:lnTo>
                <a:lnTo>
                  <a:pt x="186492" y="0"/>
                </a:lnTo>
                <a:lnTo>
                  <a:pt x="292825" y="0"/>
                </a:lnTo>
                <a:lnTo>
                  <a:pt x="203446" y="124328"/>
                </a:lnTo>
                <a:lnTo>
                  <a:pt x="297882" y="256984"/>
                </a:lnTo>
                <a:close/>
              </a:path>
            </a:pathLst>
          </a:custGeom>
          <a:solidFill>
            <a:srgbClr val="0E4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https://dialogoserasmus.eu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@dialogoserasmus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E456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1499</Words>
  <Application>Microsoft Macintosh PowerPoint</Application>
  <PresentationFormat>Personalizado</PresentationFormat>
  <Paragraphs>154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Aptos</vt:lpstr>
      <vt:lpstr>Arial</vt:lpstr>
      <vt:lpstr>Times New Roman</vt:lpstr>
      <vt:lpstr>Wingdings</vt:lpstr>
      <vt:lpstr>Office Theme</vt:lpstr>
      <vt:lpstr>Presentación de PowerPoint</vt:lpstr>
      <vt:lpstr>1. Introduction: Linguistic assistance &amp; migration</vt:lpstr>
      <vt:lpstr>1. Introduction: Linguistic assistance &amp; migration</vt:lpstr>
      <vt:lpstr>1. Introduction: Linguistic assistance &amp; migration</vt:lpstr>
      <vt:lpstr>1. Introduction: Linguistic assistance &amp; migration</vt:lpstr>
      <vt:lpstr>2. WP2: Networking, mapping, surveys &amp; interviews</vt:lpstr>
      <vt:lpstr>2. WP2: Networking, mapping, surveys &amp; interviews</vt:lpstr>
      <vt:lpstr>3. WP3: Material analysis, course design &amp; material creation, piloting &amp; results</vt:lpstr>
      <vt:lpstr>3. WP3: Material analysis, course design &amp; material creation, piloting &amp; results</vt:lpstr>
      <vt:lpstr>3. WP3: Material analysis, course design &amp; material creation, piloting &amp; results</vt:lpstr>
      <vt:lpstr>3. WP3: Material analysis, course design &amp; material creation, piloting &amp; results</vt:lpstr>
      <vt:lpstr>3. WP3: Material analysis, course design &amp; material creation, piloting &amp; results</vt:lpstr>
      <vt:lpstr>3. WP3: Material analysis, course design &amp; material creation, piloting &amp; results</vt:lpstr>
      <vt:lpstr>3. WP3: Material analysis, course design &amp; material creation, piloting &amp; results</vt:lpstr>
      <vt:lpstr>3. WP3: Results</vt:lpstr>
      <vt:lpstr>4. WP4: Results www.dialogoserasmus.eu</vt:lpstr>
      <vt:lpstr>4. Results: WP4</vt:lpstr>
      <vt:lpstr>4. Results: WP4</vt:lpstr>
      <vt:lpstr>5. Conclusions</vt:lpstr>
      <vt:lpstr>5. 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speakers of Languages of Lesser Diffusion in Public Service Translation and Interpreting:</dc:title>
  <dc:creator>Andrea Sanz</dc:creator>
  <cp:keywords>DAGHuwBuD4U,BACqyJfXVAc,0</cp:keywords>
  <cp:lastModifiedBy>Pena Díaz M. Carmen</cp:lastModifiedBy>
  <cp:revision>167</cp:revision>
  <cp:lastPrinted>2025-06-23T17:38:38Z</cp:lastPrinted>
  <dcterms:created xsi:type="dcterms:W3CDTF">2025-06-18T16:50:17Z</dcterms:created>
  <dcterms:modified xsi:type="dcterms:W3CDTF">2025-07-03T10:02:38Z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2025-06-18T00:00:00Z</vt:filetime>
  </property>
  <property fmtid="{D5CDD505-2E9C-101B-9397-08002B2CF9AE}" pid="3" name="Creator">
    <vt:lpwstr>Canva</vt:lpwstr>
  </property>
  <property fmtid="{D5CDD505-2E9C-101B-9397-08002B2CF9AE}" pid="4" name="LastSaved">
    <vt:filetime>2025-06-18T00:00:00Z</vt:filetime>
  </property>
  <property fmtid="{D5CDD505-2E9C-101B-9397-08002B2CF9AE}" pid="5" name="Producer">
    <vt:lpwstr>Canva</vt:lpwstr>
  </property>
</Properties>
</file>